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4" r:id="rId1"/>
  </p:sldMasterIdLst>
  <p:notesMasterIdLst>
    <p:notesMasterId r:id="rId23"/>
  </p:notesMasterIdLst>
  <p:sldIdLst>
    <p:sldId id="256" r:id="rId2"/>
    <p:sldId id="257" r:id="rId3"/>
    <p:sldId id="280" r:id="rId4"/>
    <p:sldId id="278" r:id="rId5"/>
    <p:sldId id="279" r:id="rId6"/>
    <p:sldId id="258" r:id="rId7"/>
    <p:sldId id="259" r:id="rId8"/>
    <p:sldId id="260" r:id="rId9"/>
    <p:sldId id="261" r:id="rId10"/>
    <p:sldId id="282" r:id="rId11"/>
    <p:sldId id="262" r:id="rId12"/>
    <p:sldId id="263" r:id="rId13"/>
    <p:sldId id="264" r:id="rId14"/>
    <p:sldId id="265" r:id="rId15"/>
    <p:sldId id="266" r:id="rId16"/>
    <p:sldId id="267" r:id="rId17"/>
    <p:sldId id="268" r:id="rId18"/>
    <p:sldId id="269" r:id="rId19"/>
    <p:sldId id="270" r:id="rId20"/>
    <p:sldId id="283" r:id="rId21"/>
    <p:sldId id="284" r:id="rId22"/>
  </p:sldIdLst>
  <p:sldSz cx="9144000" cy="5143500" type="screen16x9"/>
  <p:notesSz cx="6858000" cy="9144000"/>
  <p:embeddedFontLst>
    <p:embeddedFont>
      <p:font typeface="Montserrat" panose="00000500000000000000" pitchFamily="2" charset="0"/>
      <p:regular r:id="rId24"/>
      <p:bold r:id="rId25"/>
      <p:italic r:id="rId26"/>
      <p:boldItalic r:id="rId27"/>
    </p:embeddedFont>
    <p:embeddedFont>
      <p:font typeface="Nunito" pitchFamily="2" charset="0"/>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robinwieruch.de/why-graphql-advantages-disadvantages-alternativ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robinwieruch.de/why-graphql-advantages-disadvantages-alternative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dc5a939dd3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dc5a939dd3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dc5a939dd3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dc5a939dd3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dc5a939dd3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dc5a939dd3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b6881f4cce_1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b6881f4cce_1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dc5a939dd3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dc5a939dd3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b6881f4cce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b6881f4cce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https://www.robinwieruch.de/why-graphql-advantages-disadvantages-alternatives/</a:t>
            </a:r>
            <a:r>
              <a:rPr lang="en">
                <a:solidFill>
                  <a:schemeClr val="dk1"/>
                </a:solidFill>
              </a:rPr>
              <a:t>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b6881f4cce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b6881f4cc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xmlns:ahyp="http://schemas.microsoft.com/office/drawing/2018/hyperlinkcolor" val="tx"/>
                    </a:ext>
                  </a:extLst>
                </a:hlinkClick>
              </a:rPr>
              <a:t>https://www.robinwieruch.de/why-graphql-advantages-disadvantages-alternatives/</a:t>
            </a:r>
            <a:r>
              <a:rPr lang="en">
                <a:solidFill>
                  <a:schemeClr val="dk1"/>
                </a:solidFill>
              </a:rPr>
              <a: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dc5a939dd3_0_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dc5a939dd3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dc5a939dd3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dc5a939dd3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dc5a939dd3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dc5a939dd3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Explicar la diferencia entre las relacionales. </a:t>
            </a:r>
            <a:endParaRPr/>
          </a:p>
          <a:p>
            <a:pPr marL="0" lvl="0" indent="0" algn="l" rtl="0">
              <a:spcBef>
                <a:spcPts val="0"/>
              </a:spcBef>
              <a:spcAft>
                <a:spcPts val="0"/>
              </a:spcAft>
              <a:buNone/>
            </a:pPr>
            <a:r>
              <a:rPr lang="en"/>
              <a:t>Y exponer las ventajas y desventajas de ambos tipos de base de datos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b6881f4cce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b6881f4cce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c5a939dd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c5a939dd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dc5a939dd3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dc5a939dd3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dc5a939dd3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dc5a939dd3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04204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dc5a939dd3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dc5a939dd3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dc5a939dd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dc5a939dd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0" name="Google Shape;10;p2"/>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13"/>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50" name="Google Shape;50;p13"/>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ca">
  <p:cSld name="TITLE_ONLY_1">
    <p:bg>
      <p:bgPr>
        <a:blipFill>
          <a:blip r:embed="rId2">
            <a:alphaModFix/>
          </a:blip>
          <a:stretch>
            <a:fillRect/>
          </a:stretch>
        </a:blipFill>
        <a:effectLst/>
      </p:bgPr>
    </p:bg>
    <p:spTree>
      <p:nvGrpSpPr>
        <p:cNvPr id="1" name="Shape 51"/>
        <p:cNvGrpSpPr/>
        <p:nvPr/>
      </p:nvGrpSpPr>
      <p:grpSpPr>
        <a:xfrm>
          <a:off x="0" y="0"/>
          <a:ext cx="0" cy="0"/>
          <a:chOff x="0" y="0"/>
          <a:chExt cx="0" cy="0"/>
        </a:xfrm>
      </p:grpSpPr>
      <p:pic>
        <p:nvPicPr>
          <p:cNvPr id="52" name="Google Shape;52;p14"/>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Imagen y una columna">
  <p:cSld name="ONE_COLUMN_TEXT">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5"/>
          <p:cNvSpPr txBox="1">
            <a:spLocks noGrp="1"/>
          </p:cNvSpPr>
          <p:nvPr>
            <p:ph type="title"/>
          </p:nvPr>
        </p:nvSpPr>
        <p:spPr>
          <a:xfrm>
            <a:off x="4976575" y="396050"/>
            <a:ext cx="385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5" name="Google Shape;55;p15"/>
          <p:cNvSpPr txBox="1">
            <a:spLocks noGrp="1"/>
          </p:cNvSpPr>
          <p:nvPr>
            <p:ph type="body" idx="1"/>
          </p:nvPr>
        </p:nvSpPr>
        <p:spPr>
          <a:xfrm>
            <a:off x="4976575" y="1230050"/>
            <a:ext cx="38523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magen y una columna 1">
  <p:cSld name="ONE_COLUMN_TEXT_1">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6"/>
          <p:cNvSpPr txBox="1">
            <a:spLocks noGrp="1"/>
          </p:cNvSpPr>
          <p:nvPr>
            <p:ph type="title"/>
          </p:nvPr>
        </p:nvSpPr>
        <p:spPr>
          <a:xfrm>
            <a:off x="363500" y="396050"/>
            <a:ext cx="385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58" name="Google Shape;58;p16"/>
          <p:cNvSpPr txBox="1">
            <a:spLocks noGrp="1"/>
          </p:cNvSpPr>
          <p:nvPr>
            <p:ph type="body" idx="1"/>
          </p:nvPr>
        </p:nvSpPr>
        <p:spPr>
          <a:xfrm>
            <a:off x="363500" y="1230050"/>
            <a:ext cx="38523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
        <p:cNvGrpSpPr/>
        <p:nvPr/>
      </p:nvGrpSpPr>
      <p:grpSpPr>
        <a:xfrm>
          <a:off x="0" y="0"/>
          <a:ext cx="0" cy="0"/>
          <a:chOff x="0" y="0"/>
          <a:chExt cx="0" cy="0"/>
        </a:xfrm>
      </p:grpSpPr>
      <p:sp>
        <p:nvSpPr>
          <p:cNvPr id="60" name="Google Shape;60;p17"/>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8E7CC3"/>
              </a:buClr>
              <a:buSzPts val="4800"/>
              <a:buNone/>
              <a:defRPr sz="4800">
                <a:solidFill>
                  <a:srgbClr val="8E7CC3"/>
                </a:solidFill>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pic>
        <p:nvPicPr>
          <p:cNvPr id="61" name="Google Shape;61;p17"/>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62"/>
        <p:cNvGrpSpPr/>
        <p:nvPr/>
      </p:nvGrpSpPr>
      <p:grpSpPr>
        <a:xfrm>
          <a:off x="0" y="0"/>
          <a:ext cx="0" cy="0"/>
          <a:chOff x="0" y="0"/>
          <a:chExt cx="0" cy="0"/>
        </a:xfrm>
      </p:grpSpPr>
      <p:pic>
        <p:nvPicPr>
          <p:cNvPr id="63" name="Google Shape;63;p18"/>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
        <p:cNvGrpSpPr/>
        <p:nvPr/>
      </p:nvGrpSpPr>
      <p:grpSpPr>
        <a:xfrm>
          <a:off x="0" y="0"/>
          <a:ext cx="0" cy="0"/>
          <a:chOff x="0" y="0"/>
          <a:chExt cx="0" cy="0"/>
        </a:xfrm>
      </p:grpSpPr>
      <p:sp>
        <p:nvSpPr>
          <p:cNvPr id="65" name="Google Shape;65;p19"/>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8E7CC3"/>
              </a:buClr>
              <a:buSzPts val="12000"/>
              <a:buNone/>
              <a:defRPr sz="12000">
                <a:solidFill>
                  <a:srgbClr val="8E7CC3"/>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6" name="Google Shape;66;p19"/>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pic>
        <p:nvPicPr>
          <p:cNvPr id="67" name="Google Shape;67;p19"/>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
        <p:cNvGrpSpPr/>
        <p:nvPr/>
      </p:nvGrpSpPr>
      <p:grpSpPr>
        <a:xfrm>
          <a:off x="0" y="0"/>
          <a:ext cx="0" cy="0"/>
          <a:chOff x="0" y="0"/>
          <a:chExt cx="0" cy="0"/>
        </a:xfrm>
      </p:grpSpPr>
      <p:pic>
        <p:nvPicPr>
          <p:cNvPr id="69" name="Google Shape;69;p20"/>
          <p:cNvPicPr preferRelativeResize="0"/>
          <p:nvPr/>
        </p:nvPicPr>
        <p:blipFill>
          <a:blip r:embed="rId2">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_AND_BODY_3">
  <p:cSld name="TITLE_AND_BODY_3">
    <p:spTree>
      <p:nvGrpSpPr>
        <p:cNvPr id="1" name="Shape 70"/>
        <p:cNvGrpSpPr/>
        <p:nvPr/>
      </p:nvGrpSpPr>
      <p:grpSpPr>
        <a:xfrm>
          <a:off x="0" y="0"/>
          <a:ext cx="0" cy="0"/>
          <a:chOff x="0" y="0"/>
          <a:chExt cx="0" cy="0"/>
        </a:xfrm>
      </p:grpSpPr>
      <p:sp>
        <p:nvSpPr>
          <p:cNvPr id="71" name="Google Shape;7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73" name="Google Shape;73;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1" name="Shape 74"/>
        <p:cNvGrpSpPr/>
        <p:nvPr/>
      </p:nvGrpSpPr>
      <p:grpSpPr>
        <a:xfrm>
          <a:off x="0" y="0"/>
          <a:ext cx="0" cy="0"/>
          <a:chOff x="0" y="0"/>
          <a:chExt cx="0" cy="0"/>
        </a:xfrm>
      </p:grpSpPr>
      <p:sp>
        <p:nvSpPr>
          <p:cNvPr id="75" name="Google Shape;75;p2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2"/>
          <p:cNvSpPr txBox="1">
            <a:spLocks noGrp="1"/>
          </p:cNvSpPr>
          <p:nvPr>
            <p:ph type="ctrTitle"/>
          </p:nvPr>
        </p:nvSpPr>
        <p:spPr>
          <a:xfrm>
            <a:off x="390525" y="1819275"/>
            <a:ext cx="8222100" cy="933600"/>
          </a:xfrm>
          <a:prstGeom prst="rect">
            <a:avLst/>
          </a:prstGeom>
        </p:spPr>
        <p:txBody>
          <a:bodyPr spcFirstLastPara="1" wrap="square" lIns="91425" tIns="91425" rIns="91425" bIns="91425" anchor="t"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8" name="Google Shape;78;p2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79" name="Google Shape;79;p22"/>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apositiva de título sin logo">
  <p:cSld name="TITLE_2">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13" name="Google Shape;13;p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Diapositiva de título 1">
  <p:cSld name="TITLE_1_1">
    <p:bg>
      <p:bgPr>
        <a:blipFill>
          <a:blip r:embed="rId2">
            <a:alphaModFix/>
          </a:blip>
          <a:stretch>
            <a:fillRect/>
          </a:stretch>
        </a:blipFill>
        <a:effectLst/>
      </p:bgPr>
    </p:bg>
    <p:spTree>
      <p:nvGrpSpPr>
        <p:cNvPr id="1" name="Shape 80"/>
        <p:cNvGrpSpPr/>
        <p:nvPr/>
      </p:nvGrpSpPr>
      <p:grpSpPr>
        <a:xfrm>
          <a:off x="0" y="0"/>
          <a:ext cx="0" cy="0"/>
          <a:chOff x="0" y="0"/>
          <a:chExt cx="0" cy="0"/>
        </a:xfrm>
      </p:grpSpPr>
      <p:sp>
        <p:nvSpPr>
          <p:cNvPr id="81" name="Google Shape;81;p23"/>
          <p:cNvSpPr txBox="1">
            <a:spLocks noGrp="1"/>
          </p:cNvSpPr>
          <p:nvPr>
            <p:ph type="ctrTitle"/>
          </p:nvPr>
        </p:nvSpPr>
        <p:spPr>
          <a:xfrm>
            <a:off x="311700" y="1116925"/>
            <a:ext cx="8520600" cy="1260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600"/>
              <a:buNone/>
              <a:defRPr sz="36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pic>
        <p:nvPicPr>
          <p:cNvPr id="82" name="Google Shape;82;p23"/>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Encabezado de sección 1">
  <p:cSld name="SECTION_HEADER_1">
    <p:bg>
      <p:bgPr>
        <a:blipFill>
          <a:blip r:embed="rId2">
            <a:alphaModFix/>
          </a:blip>
          <a:stretch>
            <a:fillRect/>
          </a:stretch>
        </a:blipFill>
        <a:effectLst/>
      </p:bgPr>
    </p:bg>
    <p:spTree>
      <p:nvGrpSpPr>
        <p:cNvPr id="1" name="Shape 83"/>
        <p:cNvGrpSpPr/>
        <p:nvPr/>
      </p:nvGrpSpPr>
      <p:grpSpPr>
        <a:xfrm>
          <a:off x="0" y="0"/>
          <a:ext cx="0" cy="0"/>
          <a:chOff x="0" y="0"/>
          <a:chExt cx="0" cy="0"/>
        </a:xfrm>
      </p:grpSpPr>
      <p:sp>
        <p:nvSpPr>
          <p:cNvPr id="84" name="Google Shape;84;p24"/>
          <p:cNvSpPr txBox="1">
            <a:spLocks noGrp="1"/>
          </p:cNvSpPr>
          <p:nvPr>
            <p:ph type="title"/>
          </p:nvPr>
        </p:nvSpPr>
        <p:spPr>
          <a:xfrm>
            <a:off x="240100" y="821550"/>
            <a:ext cx="7786800" cy="6033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FFFFFF"/>
              </a:buClr>
              <a:buSzPts val="2400"/>
              <a:buNone/>
              <a:defRPr>
                <a:solidFill>
                  <a:srgbClr val="FFFFFF"/>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5" name="Google Shape;85;p24"/>
          <p:cNvSpPr txBox="1">
            <a:spLocks noGrp="1"/>
          </p:cNvSpPr>
          <p:nvPr>
            <p:ph type="subTitle" idx="1"/>
          </p:nvPr>
        </p:nvSpPr>
        <p:spPr>
          <a:xfrm>
            <a:off x="265500" y="1424850"/>
            <a:ext cx="5484300" cy="3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200"/>
              <a:buNone/>
              <a:defRPr sz="1200">
                <a:solidFill>
                  <a:srgbClr val="FFFFFF"/>
                </a:solidFill>
              </a:defRPr>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86" name="Google Shape;86;p24"/>
          <p:cNvSpPr txBox="1">
            <a:spLocks noGrp="1"/>
          </p:cNvSpPr>
          <p:nvPr>
            <p:ph type="body" idx="2"/>
          </p:nvPr>
        </p:nvSpPr>
        <p:spPr>
          <a:xfrm>
            <a:off x="311700" y="2155325"/>
            <a:ext cx="3999900" cy="24135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ítulo y una columnas 1">
  <p:cSld name="TITLE_AND_TWO_COLUMNS_1_1">
    <p:bg>
      <p:bgPr>
        <a:blipFill>
          <a:blip r:embed="rId2">
            <a:alphaModFix/>
          </a:blip>
          <a:stretch>
            <a:fillRect/>
          </a:stretch>
        </a:blipFill>
        <a:effectLst/>
      </p:bgPr>
    </p:bg>
    <p:spTree>
      <p:nvGrpSpPr>
        <p:cNvPr id="1" name="Shape 87"/>
        <p:cNvGrpSpPr/>
        <p:nvPr/>
      </p:nvGrpSpPr>
      <p:grpSpPr>
        <a:xfrm>
          <a:off x="0" y="0"/>
          <a:ext cx="0" cy="0"/>
          <a:chOff x="0" y="0"/>
          <a:chExt cx="0" cy="0"/>
        </a:xfrm>
      </p:grpSpPr>
      <p:sp>
        <p:nvSpPr>
          <p:cNvPr id="88" name="Google Shape;88;p25"/>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9" name="Google Shape;89;p25"/>
          <p:cNvSpPr txBox="1">
            <a:spLocks noGrp="1"/>
          </p:cNvSpPr>
          <p:nvPr>
            <p:ph type="body" idx="1"/>
          </p:nvPr>
        </p:nvSpPr>
        <p:spPr>
          <a:xfrm>
            <a:off x="311700" y="1152475"/>
            <a:ext cx="8481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90" name="Google Shape;90;p25"/>
          <p:cNvPicPr preferRelativeResize="0"/>
          <p:nvPr/>
        </p:nvPicPr>
        <p:blipFill>
          <a:blip r:embed="rId3">
            <a:alphaModFix/>
          </a:blip>
          <a:stretch>
            <a:fillRect/>
          </a:stretch>
        </p:blipFill>
        <p:spPr>
          <a:xfrm>
            <a:off x="8098550" y="4658950"/>
            <a:ext cx="937950" cy="356400"/>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olo el título 1">
  <p:cSld name="TITLE_ONLY_1_1">
    <p:bg>
      <p:bgPr>
        <a:blipFill>
          <a:blip r:embed="rId2">
            <a:alphaModFix/>
          </a:blip>
          <a:stretch>
            <a:fillRect/>
          </a:stretch>
        </a:blipFill>
        <a:effectLst/>
      </p:bgPr>
    </p:bg>
    <p:spTree>
      <p:nvGrpSpPr>
        <p:cNvPr id="1" name="Shape 91"/>
        <p:cNvGrpSpPr/>
        <p:nvPr/>
      </p:nvGrpSpPr>
      <p:grpSpPr>
        <a:xfrm>
          <a:off x="0" y="0"/>
          <a:ext cx="0" cy="0"/>
          <a:chOff x="0" y="0"/>
          <a:chExt cx="0" cy="0"/>
        </a:xfrm>
      </p:grpSpPr>
      <p:pic>
        <p:nvPicPr>
          <p:cNvPr id="92" name="Google Shape;92;p2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93" name="Google Shape;93;p26"/>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441848"/>
              </a:buClr>
              <a:buSzPts val="2400"/>
              <a:buNone/>
              <a:defRPr>
                <a:solidFill>
                  <a:srgbClr val="441848"/>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Imagen y una columna 1 1">
  <p:cSld name="ONE_COLUMN_TEXT_1_1">
    <p:spTree>
      <p:nvGrpSpPr>
        <p:cNvPr id="1" name="Shape 94"/>
        <p:cNvGrpSpPr/>
        <p:nvPr/>
      </p:nvGrpSpPr>
      <p:grpSpPr>
        <a:xfrm>
          <a:off x="0" y="0"/>
          <a:ext cx="0" cy="0"/>
          <a:chOff x="0" y="0"/>
          <a:chExt cx="0" cy="0"/>
        </a:xfrm>
      </p:grpSpPr>
      <p:sp>
        <p:nvSpPr>
          <p:cNvPr id="95" name="Google Shape;95;p27"/>
          <p:cNvSpPr/>
          <p:nvPr/>
        </p:nvSpPr>
        <p:spPr>
          <a:xfrm flipH="1">
            <a:off x="-50200" y="-42975"/>
            <a:ext cx="4679700" cy="5220000"/>
          </a:xfrm>
          <a:prstGeom prst="rect">
            <a:avLst/>
          </a:prstGeom>
          <a:solidFill>
            <a:srgbClr val="44184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96" name="Google Shape;96;p27"/>
          <p:cNvSpPr txBox="1">
            <a:spLocks noGrp="1"/>
          </p:cNvSpPr>
          <p:nvPr>
            <p:ph type="title"/>
          </p:nvPr>
        </p:nvSpPr>
        <p:spPr>
          <a:xfrm>
            <a:off x="363500" y="396050"/>
            <a:ext cx="3852300" cy="755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2400"/>
              <a:buNone/>
              <a:defRPr sz="2400">
                <a:solidFill>
                  <a:schemeClr val="lt1"/>
                </a:solidFill>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97" name="Google Shape;97;p27"/>
          <p:cNvSpPr txBox="1">
            <a:spLocks noGrp="1"/>
          </p:cNvSpPr>
          <p:nvPr>
            <p:ph type="body" idx="1"/>
          </p:nvPr>
        </p:nvSpPr>
        <p:spPr>
          <a:xfrm>
            <a:off x="363500" y="1230050"/>
            <a:ext cx="38523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Char char="●"/>
              <a:defRPr sz="1200">
                <a:solidFill>
                  <a:srgbClr val="FFFFFF"/>
                </a:solidFill>
              </a:defRPr>
            </a:lvl1pPr>
            <a:lvl2pPr marL="914400" lvl="1" indent="-304800" rtl="0">
              <a:spcBef>
                <a:spcPts val="1600"/>
              </a:spcBef>
              <a:spcAft>
                <a:spcPts val="0"/>
              </a:spcAft>
              <a:buClr>
                <a:srgbClr val="FFFFFF"/>
              </a:buClr>
              <a:buSzPts val="1200"/>
              <a:buChar char="○"/>
              <a:defRPr sz="1200">
                <a:solidFill>
                  <a:srgbClr val="FFFFFF"/>
                </a:solidFill>
              </a:defRPr>
            </a:lvl2pPr>
            <a:lvl3pPr marL="1371600" lvl="2" indent="-304800" rtl="0">
              <a:spcBef>
                <a:spcPts val="1600"/>
              </a:spcBef>
              <a:spcAft>
                <a:spcPts val="0"/>
              </a:spcAft>
              <a:buClr>
                <a:srgbClr val="FFFFFF"/>
              </a:buClr>
              <a:buSzPts val="1200"/>
              <a:buChar char="■"/>
              <a:defRPr sz="1200">
                <a:solidFill>
                  <a:srgbClr val="FFFFFF"/>
                </a:solidFill>
              </a:defRPr>
            </a:lvl3pPr>
            <a:lvl4pPr marL="1828800" lvl="3" indent="-304800" rtl="0">
              <a:spcBef>
                <a:spcPts val="1600"/>
              </a:spcBef>
              <a:spcAft>
                <a:spcPts val="0"/>
              </a:spcAft>
              <a:buClr>
                <a:srgbClr val="FFFFFF"/>
              </a:buClr>
              <a:buSzPts val="1200"/>
              <a:buChar char="●"/>
              <a:defRPr sz="1200">
                <a:solidFill>
                  <a:srgbClr val="FFFFFF"/>
                </a:solidFill>
              </a:defRPr>
            </a:lvl4pPr>
            <a:lvl5pPr marL="2286000" lvl="4" indent="-304800" rtl="0">
              <a:spcBef>
                <a:spcPts val="1600"/>
              </a:spcBef>
              <a:spcAft>
                <a:spcPts val="0"/>
              </a:spcAft>
              <a:buClr>
                <a:srgbClr val="FFFFFF"/>
              </a:buClr>
              <a:buSzPts val="1200"/>
              <a:buChar char="○"/>
              <a:defRPr sz="1200">
                <a:solidFill>
                  <a:srgbClr val="FFFFFF"/>
                </a:solidFill>
              </a:defRPr>
            </a:lvl5pPr>
            <a:lvl6pPr marL="2743200" lvl="5" indent="-304800" rtl="0">
              <a:spcBef>
                <a:spcPts val="1600"/>
              </a:spcBef>
              <a:spcAft>
                <a:spcPts val="0"/>
              </a:spcAft>
              <a:buClr>
                <a:srgbClr val="FFFFFF"/>
              </a:buClr>
              <a:buSzPts val="1200"/>
              <a:buChar char="■"/>
              <a:defRPr sz="1200">
                <a:solidFill>
                  <a:srgbClr val="FFFFFF"/>
                </a:solidFill>
              </a:defRPr>
            </a:lvl6pPr>
            <a:lvl7pPr marL="3200400" lvl="6" indent="-304800" rtl="0">
              <a:spcBef>
                <a:spcPts val="1600"/>
              </a:spcBef>
              <a:spcAft>
                <a:spcPts val="0"/>
              </a:spcAft>
              <a:buClr>
                <a:srgbClr val="FFFFFF"/>
              </a:buClr>
              <a:buSzPts val="1200"/>
              <a:buChar char="●"/>
              <a:defRPr sz="1200">
                <a:solidFill>
                  <a:srgbClr val="FFFFFF"/>
                </a:solidFill>
              </a:defRPr>
            </a:lvl7pPr>
            <a:lvl8pPr marL="3657600" lvl="7" indent="-304800" rtl="0">
              <a:spcBef>
                <a:spcPts val="1600"/>
              </a:spcBef>
              <a:spcAft>
                <a:spcPts val="0"/>
              </a:spcAft>
              <a:buClr>
                <a:srgbClr val="FFFFFF"/>
              </a:buClr>
              <a:buSzPts val="1200"/>
              <a:buChar char="○"/>
              <a:defRPr sz="1200">
                <a:solidFill>
                  <a:srgbClr val="FFFFFF"/>
                </a:solidFill>
              </a:defRPr>
            </a:lvl8pPr>
            <a:lvl9pPr marL="4114800" lvl="8" indent="-304800" rtl="0">
              <a:spcBef>
                <a:spcPts val="1600"/>
              </a:spcBef>
              <a:spcAft>
                <a:spcPts val="1600"/>
              </a:spcAft>
              <a:buClr>
                <a:srgbClr val="FFFFFF"/>
              </a:buClr>
              <a:buSzPts val="1200"/>
              <a:buChar char="■"/>
              <a:defRPr sz="1200">
                <a:solidFill>
                  <a:srgbClr val="FFFFFF"/>
                </a:solidFill>
              </a:defRPr>
            </a:lvl9pPr>
          </a:lstStyle>
          <a:p>
            <a:endParaRPr/>
          </a:p>
        </p:txBody>
      </p:sp>
      <p:pic>
        <p:nvPicPr>
          <p:cNvPr id="98" name="Google Shape;98;p27"/>
          <p:cNvPicPr preferRelativeResize="0"/>
          <p:nvPr/>
        </p:nvPicPr>
        <p:blipFill rotWithShape="1">
          <a:blip r:embed="rId2">
            <a:alphaModFix/>
          </a:blip>
          <a:srcRect b="10"/>
          <a:stretch/>
        </p:blipFill>
        <p:spPr>
          <a:xfrm>
            <a:off x="8098550" y="4658950"/>
            <a:ext cx="937950" cy="3564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Actividades" type="tx">
  <p:cSld name="TITLE_AND_BODY">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4293025" y="1547775"/>
            <a:ext cx="34689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20" name="Google Shape;20;p5"/>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1" name="Google Shape;21;p5"/>
          <p:cNvSpPr txBox="1">
            <a:spLocks noGrp="1"/>
          </p:cNvSpPr>
          <p:nvPr>
            <p:ph type="subTitle" idx="1"/>
          </p:nvPr>
        </p:nvSpPr>
        <p:spPr>
          <a:xfrm>
            <a:off x="4293025" y="2921425"/>
            <a:ext cx="2663100" cy="356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jercicio">
  <p:cSld name="TITLE_AND_BODY_2">
    <p:bg>
      <p:bgPr>
        <a:blipFill>
          <a:blip r:embed="rId2">
            <a:alphaModFix/>
          </a:blip>
          <a:stretch>
            <a:fillRect/>
          </a:stretch>
        </a:blipFill>
        <a:effectLst/>
      </p:bgPr>
    </p:bg>
    <p:spTree>
      <p:nvGrpSpPr>
        <p:cNvPr id="1" name="Shape 22"/>
        <p:cNvGrpSpPr/>
        <p:nvPr/>
      </p:nvGrpSpPr>
      <p:grpSpPr>
        <a:xfrm>
          <a:off x="0" y="0"/>
          <a:ext cx="0" cy="0"/>
          <a:chOff x="0" y="0"/>
          <a:chExt cx="0" cy="0"/>
        </a:xfrm>
      </p:grpSpPr>
      <p:pic>
        <p:nvPicPr>
          <p:cNvPr id="23" name="Google Shape;23;p6"/>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24" name="Google Shape;24;p6"/>
          <p:cNvSpPr txBox="1">
            <a:spLocks noGrp="1"/>
          </p:cNvSpPr>
          <p:nvPr>
            <p:ph type="subTitle" idx="1"/>
          </p:nvPr>
        </p:nvSpPr>
        <p:spPr>
          <a:xfrm>
            <a:off x="4751300" y="2785375"/>
            <a:ext cx="3018000" cy="35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Actividad 1">
  <p:cSld name="TITLE_AND_BODY_2_1_1">
    <p:bg>
      <p:bgPr>
        <a:blipFill>
          <a:blip r:embed="rId2">
            <a:alphaModFix/>
          </a:blip>
          <a:stretch>
            <a:fillRect/>
          </a:stretch>
        </a:blipFill>
        <a:effectLst/>
      </p:bgPr>
    </p:bg>
    <p:spTree>
      <p:nvGrpSpPr>
        <p:cNvPr id="1" name="Shape 28"/>
        <p:cNvGrpSpPr/>
        <p:nvPr/>
      </p:nvGrpSpPr>
      <p:grpSpPr>
        <a:xfrm>
          <a:off x="0" y="0"/>
          <a:ext cx="0" cy="0"/>
          <a:chOff x="0" y="0"/>
          <a:chExt cx="0" cy="0"/>
        </a:xfrm>
      </p:grpSpPr>
      <p:pic>
        <p:nvPicPr>
          <p:cNvPr id="29" name="Google Shape;29;p8"/>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0" name="Google Shape;30;p8"/>
          <p:cNvSpPr txBox="1">
            <a:spLocks noGrp="1"/>
          </p:cNvSpPr>
          <p:nvPr>
            <p:ph type="subTitle" idx="1"/>
          </p:nvPr>
        </p:nvSpPr>
        <p:spPr>
          <a:xfrm>
            <a:off x="4751300" y="2785375"/>
            <a:ext cx="3018000" cy="3564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15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15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15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15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15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15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15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15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bjetivo">
  <p:cSld name="TITLE_AND_BODY_1">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1899450" y="459373"/>
            <a:ext cx="5345100" cy="7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3" name="Google Shape;33;p9"/>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4" name="Google Shape;34;p9"/>
          <p:cNvSpPr txBox="1">
            <a:spLocks noGrp="1"/>
          </p:cNvSpPr>
          <p:nvPr>
            <p:ph type="subTitle" idx="1"/>
          </p:nvPr>
        </p:nvSpPr>
        <p:spPr>
          <a:xfrm>
            <a:off x="1228325" y="1868825"/>
            <a:ext cx="66768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bjetivo 1">
  <p:cSld name="TITLE_AND_BODY_1_1">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title"/>
          </p:nvPr>
        </p:nvSpPr>
        <p:spPr>
          <a:xfrm>
            <a:off x="1899450" y="459373"/>
            <a:ext cx="5345100" cy="7293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a:solidFill>
                  <a:srgbClr val="FFFFFF"/>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37" name="Google Shape;37;p10"/>
          <p:cNvPicPr preferRelativeResize="0"/>
          <p:nvPr/>
        </p:nvPicPr>
        <p:blipFill>
          <a:blip r:embed="rId3">
            <a:alphaModFix/>
          </a:blip>
          <a:stretch>
            <a:fillRect/>
          </a:stretch>
        </p:blipFill>
        <p:spPr>
          <a:xfrm>
            <a:off x="8098550" y="4658950"/>
            <a:ext cx="937950" cy="356400"/>
          </a:xfrm>
          <a:prstGeom prst="rect">
            <a:avLst/>
          </a:prstGeom>
          <a:noFill/>
          <a:ln>
            <a:noFill/>
          </a:ln>
        </p:spPr>
      </p:pic>
      <p:sp>
        <p:nvSpPr>
          <p:cNvPr id="38" name="Google Shape;38;p10"/>
          <p:cNvSpPr txBox="1">
            <a:spLocks noGrp="1"/>
          </p:cNvSpPr>
          <p:nvPr>
            <p:ph type="subTitle" idx="1"/>
          </p:nvPr>
        </p:nvSpPr>
        <p:spPr>
          <a:xfrm>
            <a:off x="1228325" y="1868825"/>
            <a:ext cx="6676800" cy="167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Font typeface="Montserrat"/>
              <a:buNone/>
              <a:defRPr sz="1100" i="1">
                <a:solidFill>
                  <a:srgbClr val="FFFFFF"/>
                </a:solidFill>
                <a:latin typeface="Montserrat"/>
                <a:ea typeface="Montserrat"/>
                <a:cs typeface="Montserrat"/>
                <a:sym typeface="Montserrat"/>
              </a:defRPr>
            </a:lvl1pPr>
            <a:lvl2pPr lvl="1" algn="ctr" rtl="0">
              <a:lnSpc>
                <a:spcPct val="100000"/>
              </a:lnSpc>
              <a:spcBef>
                <a:spcPts val="0"/>
              </a:spcBef>
              <a:spcAft>
                <a:spcPts val="0"/>
              </a:spcAft>
              <a:buSzPts val="1100"/>
              <a:buFont typeface="Montserrat"/>
              <a:buNone/>
              <a:defRPr sz="1100">
                <a:latin typeface="Montserrat"/>
                <a:ea typeface="Montserrat"/>
                <a:cs typeface="Montserrat"/>
                <a:sym typeface="Montserrat"/>
              </a:defRPr>
            </a:lvl2pPr>
            <a:lvl3pPr lvl="2" algn="ctr" rtl="0">
              <a:lnSpc>
                <a:spcPct val="100000"/>
              </a:lnSpc>
              <a:spcBef>
                <a:spcPts val="0"/>
              </a:spcBef>
              <a:spcAft>
                <a:spcPts val="0"/>
              </a:spcAft>
              <a:buSzPts val="1100"/>
              <a:buFont typeface="Montserrat"/>
              <a:buNone/>
              <a:defRPr sz="1100">
                <a:latin typeface="Montserrat"/>
                <a:ea typeface="Montserrat"/>
                <a:cs typeface="Montserrat"/>
                <a:sym typeface="Montserrat"/>
              </a:defRPr>
            </a:lvl3pPr>
            <a:lvl4pPr lvl="3" algn="ctr" rtl="0">
              <a:lnSpc>
                <a:spcPct val="100000"/>
              </a:lnSpc>
              <a:spcBef>
                <a:spcPts val="0"/>
              </a:spcBef>
              <a:spcAft>
                <a:spcPts val="0"/>
              </a:spcAft>
              <a:buSzPts val="1100"/>
              <a:buFont typeface="Montserrat"/>
              <a:buNone/>
              <a:defRPr sz="1100">
                <a:latin typeface="Montserrat"/>
                <a:ea typeface="Montserrat"/>
                <a:cs typeface="Montserrat"/>
                <a:sym typeface="Montserrat"/>
              </a:defRPr>
            </a:lvl4pPr>
            <a:lvl5pPr lvl="4" algn="ctr" rtl="0">
              <a:lnSpc>
                <a:spcPct val="100000"/>
              </a:lnSpc>
              <a:spcBef>
                <a:spcPts val="0"/>
              </a:spcBef>
              <a:spcAft>
                <a:spcPts val="0"/>
              </a:spcAft>
              <a:buSzPts val="1100"/>
              <a:buFont typeface="Montserrat"/>
              <a:buNone/>
              <a:defRPr sz="1100">
                <a:latin typeface="Montserrat"/>
                <a:ea typeface="Montserrat"/>
                <a:cs typeface="Montserrat"/>
                <a:sym typeface="Montserrat"/>
              </a:defRPr>
            </a:lvl5pPr>
            <a:lvl6pPr lvl="5" algn="ctr" rtl="0">
              <a:lnSpc>
                <a:spcPct val="100000"/>
              </a:lnSpc>
              <a:spcBef>
                <a:spcPts val="0"/>
              </a:spcBef>
              <a:spcAft>
                <a:spcPts val="0"/>
              </a:spcAft>
              <a:buSzPts val="1100"/>
              <a:buFont typeface="Montserrat"/>
              <a:buNone/>
              <a:defRPr sz="1100">
                <a:latin typeface="Montserrat"/>
                <a:ea typeface="Montserrat"/>
                <a:cs typeface="Montserrat"/>
                <a:sym typeface="Montserrat"/>
              </a:defRPr>
            </a:lvl6pPr>
            <a:lvl7pPr lvl="6" algn="ctr" rtl="0">
              <a:lnSpc>
                <a:spcPct val="100000"/>
              </a:lnSpc>
              <a:spcBef>
                <a:spcPts val="0"/>
              </a:spcBef>
              <a:spcAft>
                <a:spcPts val="0"/>
              </a:spcAft>
              <a:buSzPts val="1100"/>
              <a:buFont typeface="Montserrat"/>
              <a:buNone/>
              <a:defRPr sz="1100">
                <a:latin typeface="Montserrat"/>
                <a:ea typeface="Montserrat"/>
                <a:cs typeface="Montserrat"/>
                <a:sym typeface="Montserrat"/>
              </a:defRPr>
            </a:lvl7pPr>
            <a:lvl8pPr lvl="7" algn="ctr" rtl="0">
              <a:lnSpc>
                <a:spcPct val="100000"/>
              </a:lnSpc>
              <a:spcBef>
                <a:spcPts val="0"/>
              </a:spcBef>
              <a:spcAft>
                <a:spcPts val="0"/>
              </a:spcAft>
              <a:buSzPts val="1100"/>
              <a:buFont typeface="Montserrat"/>
              <a:buNone/>
              <a:defRPr sz="1100">
                <a:latin typeface="Montserrat"/>
                <a:ea typeface="Montserrat"/>
                <a:cs typeface="Montserrat"/>
                <a:sym typeface="Montserrat"/>
              </a:defRPr>
            </a:lvl8pPr>
            <a:lvl9pPr lvl="8" algn="ctr" rtl="0">
              <a:lnSpc>
                <a:spcPct val="100000"/>
              </a:lnSpc>
              <a:spcBef>
                <a:spcPts val="0"/>
              </a:spcBef>
              <a:spcAft>
                <a:spcPts val="0"/>
              </a:spcAft>
              <a:buSzPts val="1100"/>
              <a:buFont typeface="Montserrat"/>
              <a:buNone/>
              <a:defRPr sz="1100">
                <a:latin typeface="Montserrat"/>
                <a:ea typeface="Montserrat"/>
                <a:cs typeface="Montserrat"/>
                <a:sym typeface="Montserrat"/>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1" name="Google Shape;41;p11"/>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42" name="Google Shape;42;p11"/>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43" name="Google Shape;43;p11"/>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ítulo y una columnas">
  <p:cSld name="TITLE_AND_TWO_COLUMNS_1">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12"/>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8E7CC3"/>
              </a:buClr>
              <a:buSzPts val="2400"/>
              <a:buNone/>
              <a:defRPr>
                <a:solidFill>
                  <a:srgbClr val="8E7CC3"/>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6" name="Google Shape;46;p12"/>
          <p:cNvSpPr txBox="1">
            <a:spLocks noGrp="1"/>
          </p:cNvSpPr>
          <p:nvPr>
            <p:ph type="body" idx="1"/>
          </p:nvPr>
        </p:nvSpPr>
        <p:spPr>
          <a:xfrm>
            <a:off x="311700" y="1152475"/>
            <a:ext cx="84813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pic>
        <p:nvPicPr>
          <p:cNvPr id="47" name="Google Shape;47;p12"/>
          <p:cNvPicPr preferRelativeResize="0"/>
          <p:nvPr/>
        </p:nvPicPr>
        <p:blipFill>
          <a:blip r:embed="rId3">
            <a:alphaModFix/>
          </a:blip>
          <a:stretch>
            <a:fillRect/>
          </a:stretch>
        </p:blipFill>
        <p:spPr>
          <a:xfrm>
            <a:off x="8113375" y="4735887"/>
            <a:ext cx="867450" cy="2486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Montserrat"/>
              <a:buNone/>
              <a:defRPr sz="2400" b="1">
                <a:solidFill>
                  <a:schemeClr val="dk1"/>
                </a:solidFill>
                <a:latin typeface="Montserrat"/>
                <a:ea typeface="Montserrat"/>
                <a:cs typeface="Montserrat"/>
                <a:sym typeface="Montserrat"/>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Font typeface="Nunito"/>
              <a:buChar char="●"/>
              <a:defRPr sz="1800">
                <a:solidFill>
                  <a:schemeClr val="dk2"/>
                </a:solidFill>
                <a:latin typeface="Nunito"/>
                <a:ea typeface="Nunito"/>
                <a:cs typeface="Nunito"/>
                <a:sym typeface="Nunito"/>
              </a:defRPr>
            </a:lvl1pPr>
            <a:lvl2pPr marL="914400" lvl="1"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2pPr>
            <a:lvl3pPr marL="1371600" lvl="2"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3pPr>
            <a:lvl4pPr marL="1828800" lvl="3"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4pPr>
            <a:lvl5pPr marL="2286000" lvl="4"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5pPr>
            <a:lvl6pPr marL="2743200" lvl="5"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6pPr>
            <a:lvl7pPr marL="3200400" lvl="6"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7pPr>
            <a:lvl8pPr marL="3657600" lvl="7" indent="-317500" rtl="0">
              <a:lnSpc>
                <a:spcPct val="115000"/>
              </a:lnSpc>
              <a:spcBef>
                <a:spcPts val="1600"/>
              </a:spcBef>
              <a:spcAft>
                <a:spcPts val="0"/>
              </a:spcAft>
              <a:buClr>
                <a:schemeClr val="dk2"/>
              </a:buClr>
              <a:buSzPts val="1400"/>
              <a:buFont typeface="Nunito"/>
              <a:buChar char="○"/>
              <a:defRPr>
                <a:solidFill>
                  <a:schemeClr val="dk2"/>
                </a:solidFill>
                <a:latin typeface="Nunito"/>
                <a:ea typeface="Nunito"/>
                <a:cs typeface="Nunito"/>
                <a:sym typeface="Nunito"/>
              </a:defRPr>
            </a:lvl8pPr>
            <a:lvl9pPr marL="4114800" lvl="8" indent="-317500" rtl="0">
              <a:lnSpc>
                <a:spcPct val="115000"/>
              </a:lnSpc>
              <a:spcBef>
                <a:spcPts val="1600"/>
              </a:spcBef>
              <a:spcAft>
                <a:spcPts val="1600"/>
              </a:spcAft>
              <a:buClr>
                <a:schemeClr val="dk2"/>
              </a:buClr>
              <a:buSzPts val="1400"/>
              <a:buFont typeface="Nunito"/>
              <a:buChar char="■"/>
              <a:defRPr>
                <a:solidFill>
                  <a:schemeClr val="dk2"/>
                </a:solidFill>
                <a:latin typeface="Nunito"/>
                <a:ea typeface="Nunito"/>
                <a:cs typeface="Nunito"/>
                <a:sym typeface="Nuni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28"/>
          <p:cNvSpPr txBox="1">
            <a:spLocks noGrp="1"/>
          </p:cNvSpPr>
          <p:nvPr>
            <p:ph type="ctrTitle"/>
          </p:nvPr>
        </p:nvSpPr>
        <p:spPr>
          <a:xfrm>
            <a:off x="1643550" y="1470825"/>
            <a:ext cx="5856900" cy="126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Bases de Datos</a:t>
            </a:r>
            <a:endParaRPr/>
          </a:p>
          <a:p>
            <a:pPr marL="0" lvl="0" indent="0" algn="ctr" rtl="0">
              <a:spcBef>
                <a:spcPts val="0"/>
              </a:spcBef>
              <a:spcAft>
                <a:spcPts val="0"/>
              </a:spcAft>
              <a:buNone/>
            </a:pPr>
            <a:r>
              <a:rPr lang="en"/>
              <a:t>NoSQL</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MongoDB</a:t>
            </a:r>
            <a:endParaRPr dirty="0"/>
          </a:p>
        </p:txBody>
      </p:sp>
      <p:sp>
        <p:nvSpPr>
          <p:cNvPr id="4" name="Google Shape;109;p29">
            <a:extLst>
              <a:ext uri="{FF2B5EF4-FFF2-40B4-BE49-F238E27FC236}">
                <a16:creationId xmlns:a16="http://schemas.microsoft.com/office/drawing/2014/main" id="{F3C6809D-8925-49C8-827B-C0C17B0183EF}"/>
              </a:ext>
            </a:extLst>
          </p:cNvPr>
          <p:cNvSpPr txBox="1"/>
          <p:nvPr/>
        </p:nvSpPr>
        <p:spPr>
          <a:xfrm>
            <a:off x="388475" y="1156150"/>
            <a:ext cx="8254500" cy="3185457"/>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Char char="●"/>
            </a:pPr>
            <a:r>
              <a:rPr lang="es-MX" sz="1500" dirty="0"/>
              <a:t>MongoDB (del inglés </a:t>
            </a:r>
            <a:r>
              <a:rPr lang="es-MX" sz="1500" dirty="0" err="1"/>
              <a:t>humongous</a:t>
            </a:r>
            <a:r>
              <a:rPr lang="es-MX" sz="1500" dirty="0"/>
              <a:t>, "enorme" es un sistema de base de datos NoSQL, orientado a documentos y de código abierto.</a:t>
            </a:r>
          </a:p>
          <a:p>
            <a:pPr marL="457200" lvl="0" indent="-323850" algn="just" rtl="0">
              <a:spcBef>
                <a:spcPts val="0"/>
              </a:spcBef>
              <a:spcAft>
                <a:spcPts val="0"/>
              </a:spcAft>
              <a:buSzPts val="1500"/>
              <a:buChar char="●"/>
            </a:pPr>
            <a:endParaRPr lang="es-MX" sz="1500" dirty="0"/>
          </a:p>
          <a:p>
            <a:pPr marL="457200" lvl="0" indent="-323850" algn="just" rtl="0">
              <a:spcBef>
                <a:spcPts val="0"/>
              </a:spcBef>
              <a:spcAft>
                <a:spcPts val="0"/>
              </a:spcAft>
              <a:buSzPts val="1500"/>
              <a:buChar char="●"/>
            </a:pPr>
            <a:r>
              <a:rPr lang="es-MX" sz="1500" dirty="0"/>
              <a:t>En lugar de guardar los datos en tablas, tal y como se hace en las bases de datos relacionales, MongoDB guarda estructuras de datos BSON (una especificación similar a JSON) con un esquema dinámico, haciendo que la integración de los datos en ciertas aplicaciones sea más fácil y rápida.</a:t>
            </a:r>
          </a:p>
          <a:p>
            <a:pPr marL="457200" lvl="0" indent="-323850" algn="just" rtl="0">
              <a:spcBef>
                <a:spcPts val="0"/>
              </a:spcBef>
              <a:spcAft>
                <a:spcPts val="0"/>
              </a:spcAft>
              <a:buSzPts val="1500"/>
              <a:buChar char="●"/>
            </a:pPr>
            <a:endParaRPr lang="es-MX" sz="1500" dirty="0"/>
          </a:p>
          <a:p>
            <a:pPr marL="457200" lvl="0" indent="-323850" algn="just" rtl="0">
              <a:spcBef>
                <a:spcPts val="0"/>
              </a:spcBef>
              <a:spcAft>
                <a:spcPts val="0"/>
              </a:spcAft>
              <a:buSzPts val="1500"/>
              <a:buChar char="●"/>
            </a:pPr>
            <a:r>
              <a:rPr lang="es-MX" sz="1500" dirty="0"/>
              <a:t>MongoDB es una base de datos adecuada para su uso en producción y con múltiples funcionalidades. </a:t>
            </a:r>
          </a:p>
          <a:p>
            <a:pPr marL="457200" lvl="0" indent="-323850" algn="just" rtl="0">
              <a:spcBef>
                <a:spcPts val="0"/>
              </a:spcBef>
              <a:spcAft>
                <a:spcPts val="0"/>
              </a:spcAft>
              <a:buSzPts val="1500"/>
              <a:buChar char="●"/>
            </a:pPr>
            <a:endParaRPr lang="es-MX" sz="1500" dirty="0"/>
          </a:p>
          <a:p>
            <a:pPr marL="457200" lvl="0" indent="-323850" algn="just" rtl="0">
              <a:spcBef>
                <a:spcPts val="0"/>
              </a:spcBef>
              <a:spcAft>
                <a:spcPts val="0"/>
              </a:spcAft>
              <a:buSzPts val="1500"/>
              <a:buChar char="●"/>
            </a:pPr>
            <a:r>
              <a:rPr lang="es-MX" sz="1500" dirty="0"/>
              <a:t>Esta base de datos se utiliza mucho en la industria,​ contando con implementaciones en empresas como </a:t>
            </a:r>
            <a:r>
              <a:rPr lang="es-MX" sz="1500" dirty="0" err="1"/>
              <a:t>ElectronicArts</a:t>
            </a:r>
            <a:r>
              <a:rPr lang="es-MX" sz="1500" dirty="0"/>
              <a:t>, eBay, MetLife, etc.​</a:t>
            </a:r>
            <a:endParaRPr lang="es-MX" sz="1700" i="1" dirty="0"/>
          </a:p>
        </p:txBody>
      </p:sp>
      <p:pic>
        <p:nvPicPr>
          <p:cNvPr id="3" name="Imagen 2">
            <a:extLst>
              <a:ext uri="{FF2B5EF4-FFF2-40B4-BE49-F238E27FC236}">
                <a16:creationId xmlns:a16="http://schemas.microsoft.com/office/drawing/2014/main" id="{BE08F6EF-1BF9-4664-AEEC-EF5025A08C98}"/>
              </a:ext>
            </a:extLst>
          </p:cNvPr>
          <p:cNvPicPr>
            <a:picLocks noChangeAspect="1"/>
          </p:cNvPicPr>
          <p:nvPr/>
        </p:nvPicPr>
        <p:blipFill>
          <a:blip r:embed="rId3"/>
          <a:stretch>
            <a:fillRect/>
          </a:stretch>
        </p:blipFill>
        <p:spPr>
          <a:xfrm>
            <a:off x="6974802" y="0"/>
            <a:ext cx="2169197" cy="1149263"/>
          </a:xfrm>
          <a:prstGeom prst="rect">
            <a:avLst/>
          </a:prstGeom>
        </p:spPr>
      </p:pic>
    </p:spTree>
    <p:extLst>
      <p:ext uri="{BB962C8B-B14F-4D97-AF65-F5344CB8AC3E}">
        <p14:creationId xmlns:p14="http://schemas.microsoft.com/office/powerpoint/2010/main" val="4119821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34"/>
          <p:cNvSpPr txBox="1"/>
          <p:nvPr/>
        </p:nvSpPr>
        <p:spPr>
          <a:xfrm>
            <a:off x="298175" y="284625"/>
            <a:ext cx="82134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latin typeface="Nunito"/>
                <a:ea typeface="Nunito"/>
                <a:cs typeface="Nunito"/>
                <a:sym typeface="Nunito"/>
              </a:rPr>
              <a:t>MongoDB: El lider  Bases de Datos  NoSQL</a:t>
            </a:r>
            <a:endParaRPr sz="1800">
              <a:latin typeface="Nunito"/>
              <a:ea typeface="Nunito"/>
              <a:cs typeface="Nunito"/>
              <a:sym typeface="Nunito"/>
            </a:endParaRPr>
          </a:p>
        </p:txBody>
      </p:sp>
      <p:cxnSp>
        <p:nvCxnSpPr>
          <p:cNvPr id="138" name="Google Shape;138;p34"/>
          <p:cNvCxnSpPr/>
          <p:nvPr/>
        </p:nvCxnSpPr>
        <p:spPr>
          <a:xfrm>
            <a:off x="2690350" y="1043600"/>
            <a:ext cx="0" cy="2737800"/>
          </a:xfrm>
          <a:prstGeom prst="straightConnector1">
            <a:avLst/>
          </a:prstGeom>
          <a:noFill/>
          <a:ln w="9525" cap="flat" cmpd="sng">
            <a:solidFill>
              <a:schemeClr val="dk2"/>
            </a:solidFill>
            <a:prstDash val="solid"/>
            <a:round/>
            <a:headEnd type="none" w="med" len="med"/>
            <a:tailEnd type="none" w="med" len="med"/>
          </a:ln>
        </p:spPr>
      </p:cxnSp>
      <p:cxnSp>
        <p:nvCxnSpPr>
          <p:cNvPr id="139" name="Google Shape;139;p34"/>
          <p:cNvCxnSpPr/>
          <p:nvPr/>
        </p:nvCxnSpPr>
        <p:spPr>
          <a:xfrm>
            <a:off x="5858375" y="982625"/>
            <a:ext cx="0" cy="2737800"/>
          </a:xfrm>
          <a:prstGeom prst="straightConnector1">
            <a:avLst/>
          </a:prstGeom>
          <a:noFill/>
          <a:ln w="9525" cap="flat" cmpd="sng">
            <a:solidFill>
              <a:schemeClr val="dk2"/>
            </a:solidFill>
            <a:prstDash val="solid"/>
            <a:round/>
            <a:headEnd type="none" w="med" len="med"/>
            <a:tailEnd type="none" w="med" len="med"/>
          </a:ln>
        </p:spPr>
      </p:cxnSp>
      <p:pic>
        <p:nvPicPr>
          <p:cNvPr id="140" name="Google Shape;140;p34"/>
          <p:cNvPicPr preferRelativeResize="0"/>
          <p:nvPr/>
        </p:nvPicPr>
        <p:blipFill>
          <a:blip r:embed="rId3">
            <a:alphaModFix/>
          </a:blip>
          <a:stretch>
            <a:fillRect/>
          </a:stretch>
        </p:blipFill>
        <p:spPr>
          <a:xfrm>
            <a:off x="633525" y="1373988"/>
            <a:ext cx="1756550" cy="1856812"/>
          </a:xfrm>
          <a:prstGeom prst="rect">
            <a:avLst/>
          </a:prstGeom>
          <a:noFill/>
          <a:ln>
            <a:noFill/>
          </a:ln>
        </p:spPr>
      </p:pic>
      <p:pic>
        <p:nvPicPr>
          <p:cNvPr id="141" name="Google Shape;141;p34"/>
          <p:cNvPicPr preferRelativeResize="0"/>
          <p:nvPr/>
        </p:nvPicPr>
        <p:blipFill>
          <a:blip r:embed="rId4">
            <a:alphaModFix/>
          </a:blip>
          <a:stretch>
            <a:fillRect/>
          </a:stretch>
        </p:blipFill>
        <p:spPr>
          <a:xfrm>
            <a:off x="3249875" y="1206225"/>
            <a:ext cx="2310000" cy="2192350"/>
          </a:xfrm>
          <a:prstGeom prst="rect">
            <a:avLst/>
          </a:prstGeom>
          <a:noFill/>
          <a:ln>
            <a:noFill/>
          </a:ln>
        </p:spPr>
      </p:pic>
      <p:pic>
        <p:nvPicPr>
          <p:cNvPr id="142" name="Google Shape;142;p34"/>
          <p:cNvPicPr preferRelativeResize="0"/>
          <p:nvPr/>
        </p:nvPicPr>
        <p:blipFill>
          <a:blip r:embed="rId5">
            <a:alphaModFix/>
          </a:blip>
          <a:stretch>
            <a:fillRect/>
          </a:stretch>
        </p:blipFill>
        <p:spPr>
          <a:xfrm>
            <a:off x="6653375" y="1280063"/>
            <a:ext cx="1756550" cy="2044675"/>
          </a:xfrm>
          <a:prstGeom prst="rect">
            <a:avLst/>
          </a:prstGeom>
          <a:noFill/>
          <a:ln>
            <a:noFill/>
          </a:ln>
        </p:spPr>
      </p:pic>
      <p:sp>
        <p:nvSpPr>
          <p:cNvPr id="143" name="Google Shape;143;p34"/>
          <p:cNvSpPr txBox="1"/>
          <p:nvPr/>
        </p:nvSpPr>
        <p:spPr>
          <a:xfrm>
            <a:off x="230400" y="3313800"/>
            <a:ext cx="19260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Font typeface="Nunito"/>
              <a:buChar char="-"/>
            </a:pPr>
            <a:r>
              <a:rPr lang="en">
                <a:latin typeface="Nunito"/>
                <a:ea typeface="Nunito"/>
                <a:cs typeface="Nunito"/>
                <a:sym typeface="Nunito"/>
              </a:rPr>
              <a:t>Lleno de herramientas</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Alto Performance</a:t>
            </a:r>
            <a:endParaRPr>
              <a:latin typeface="Nunito"/>
              <a:ea typeface="Nunito"/>
              <a:cs typeface="Nunito"/>
              <a:sym typeface="Nunito"/>
            </a:endParaRPr>
          </a:p>
          <a:p>
            <a:pPr marL="457200" lvl="0" indent="-317500" algn="l" rtl="0">
              <a:spcBef>
                <a:spcPts val="0"/>
              </a:spcBef>
              <a:spcAft>
                <a:spcPts val="0"/>
              </a:spcAft>
              <a:buSzPts val="1400"/>
              <a:buFont typeface="Nunito"/>
              <a:buChar char="-"/>
            </a:pPr>
            <a:r>
              <a:rPr lang="en">
                <a:latin typeface="Nunito"/>
                <a:ea typeface="Nunito"/>
                <a:cs typeface="Nunito"/>
                <a:sym typeface="Nunito"/>
              </a:rPr>
              <a:t>Escalable</a:t>
            </a:r>
            <a:endParaRPr>
              <a:latin typeface="Nunito"/>
              <a:ea typeface="Nunito"/>
              <a:cs typeface="Nunito"/>
              <a:sym typeface="Nunito"/>
            </a:endParaRPr>
          </a:p>
        </p:txBody>
      </p:sp>
      <p:sp>
        <p:nvSpPr>
          <p:cNvPr id="144" name="Google Shape;144;p34"/>
          <p:cNvSpPr txBox="1"/>
          <p:nvPr/>
        </p:nvSpPr>
        <p:spPr>
          <a:xfrm>
            <a:off x="3049500" y="3442550"/>
            <a:ext cx="2427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latin typeface="Nunito"/>
                <a:ea typeface="Nunito"/>
                <a:cs typeface="Nunito"/>
                <a:sym typeface="Nunito"/>
              </a:rPr>
              <a:t>Document Data Model</a:t>
            </a:r>
            <a:endParaRPr>
              <a:latin typeface="Nunito"/>
              <a:ea typeface="Nunito"/>
              <a:cs typeface="Nunito"/>
              <a:sym typeface="Nunito"/>
            </a:endParaRPr>
          </a:p>
        </p:txBody>
      </p:sp>
      <p:sp>
        <p:nvSpPr>
          <p:cNvPr id="145" name="Google Shape;145;p34"/>
          <p:cNvSpPr txBox="1"/>
          <p:nvPr/>
        </p:nvSpPr>
        <p:spPr>
          <a:xfrm>
            <a:off x="6153225" y="3313800"/>
            <a:ext cx="27039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Nunito"/>
                <a:ea typeface="Nunito"/>
                <a:cs typeface="Nunito"/>
                <a:sym typeface="Nunito"/>
              </a:rPr>
              <a:t>Open - Source</a:t>
            </a:r>
            <a:endParaRPr>
              <a:latin typeface="Nunito"/>
              <a:ea typeface="Nunito"/>
              <a:cs typeface="Nunito"/>
              <a:sym typeface="Nuni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150" name="Google Shape;150;p35"/>
          <p:cNvPicPr preferRelativeResize="0"/>
          <p:nvPr/>
        </p:nvPicPr>
        <p:blipFill>
          <a:blip r:embed="rId3">
            <a:alphaModFix/>
          </a:blip>
          <a:stretch>
            <a:fillRect/>
          </a:stretch>
        </p:blipFill>
        <p:spPr>
          <a:xfrm>
            <a:off x="857175" y="152400"/>
            <a:ext cx="7336091" cy="4838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pic>
        <p:nvPicPr>
          <p:cNvPr id="155" name="Google Shape;155;p36"/>
          <p:cNvPicPr preferRelativeResize="0"/>
          <p:nvPr/>
        </p:nvPicPr>
        <p:blipFill>
          <a:blip r:embed="rId3">
            <a:alphaModFix/>
          </a:blip>
          <a:stretch>
            <a:fillRect/>
          </a:stretch>
        </p:blipFill>
        <p:spPr>
          <a:xfrm>
            <a:off x="565775" y="125275"/>
            <a:ext cx="7505250" cy="4651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37"/>
          <p:cNvPicPr preferRelativeResize="0"/>
          <p:nvPr/>
        </p:nvPicPr>
        <p:blipFill>
          <a:blip r:embed="rId3">
            <a:alphaModFix/>
          </a:blip>
          <a:stretch>
            <a:fillRect/>
          </a:stretch>
        </p:blipFill>
        <p:spPr>
          <a:xfrm>
            <a:off x="1675412" y="783525"/>
            <a:ext cx="5793174" cy="35764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pic>
        <p:nvPicPr>
          <p:cNvPr id="165" name="Google Shape;165;p38"/>
          <p:cNvPicPr preferRelativeResize="0"/>
          <p:nvPr/>
        </p:nvPicPr>
        <p:blipFill>
          <a:blip r:embed="rId3">
            <a:alphaModFix/>
          </a:blip>
          <a:stretch>
            <a:fillRect/>
          </a:stretch>
        </p:blipFill>
        <p:spPr>
          <a:xfrm>
            <a:off x="1436161" y="810112"/>
            <a:ext cx="6271676" cy="3523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9"/>
          <p:cNvPicPr preferRelativeResize="0"/>
          <p:nvPr/>
        </p:nvPicPr>
        <p:blipFill>
          <a:blip r:embed="rId3">
            <a:alphaModFix/>
          </a:blip>
          <a:stretch>
            <a:fillRect/>
          </a:stretch>
        </p:blipFill>
        <p:spPr>
          <a:xfrm>
            <a:off x="870725" y="77850"/>
            <a:ext cx="7522206" cy="4838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40"/>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MongoDB es Schemaless</a:t>
            </a:r>
            <a:endParaRPr/>
          </a:p>
        </p:txBody>
      </p:sp>
      <p:sp>
        <p:nvSpPr>
          <p:cNvPr id="176" name="Google Shape;176;p40"/>
          <p:cNvSpPr txBox="1"/>
          <p:nvPr/>
        </p:nvSpPr>
        <p:spPr>
          <a:xfrm>
            <a:off x="8083950" y="2731050"/>
            <a:ext cx="5243700" cy="611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7" name="Google Shape;177;p40"/>
          <p:cNvSpPr txBox="1"/>
          <p:nvPr/>
        </p:nvSpPr>
        <p:spPr>
          <a:xfrm>
            <a:off x="391450" y="1083325"/>
            <a:ext cx="7486800" cy="3559500"/>
          </a:xfrm>
          <a:prstGeom prst="rect">
            <a:avLst/>
          </a:prstGeom>
          <a:noFill/>
          <a:ln>
            <a:noFill/>
          </a:ln>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Char char="●"/>
            </a:pPr>
            <a:r>
              <a:rPr lang="en" sz="1800"/>
              <a:t>No tener schema significa que </a:t>
            </a:r>
            <a:r>
              <a:rPr lang="en" sz="1800" b="1"/>
              <a:t>no hay una estructura fija que le dé forma a los documentos que almacenamos</a:t>
            </a:r>
            <a:r>
              <a:rPr lang="en" sz="1800"/>
              <a:t>. Estos pueden tener diferentes esquemas y pueden variar sus propiedades. </a:t>
            </a:r>
            <a:endParaRPr sz="1800"/>
          </a:p>
          <a:p>
            <a:pPr marL="0" lvl="0" indent="0" algn="l" rtl="0">
              <a:lnSpc>
                <a:spcPct val="115000"/>
              </a:lnSpc>
              <a:spcBef>
                <a:spcPts val="1000"/>
              </a:spcBef>
              <a:spcAft>
                <a:spcPts val="0"/>
              </a:spcAft>
              <a:buNone/>
            </a:pPr>
            <a:endParaRPr sz="1800"/>
          </a:p>
          <a:p>
            <a:pPr marL="457200" lvl="0" indent="-342900" algn="l" rtl="0">
              <a:lnSpc>
                <a:spcPct val="115000"/>
              </a:lnSpc>
              <a:spcBef>
                <a:spcPts val="1000"/>
              </a:spcBef>
              <a:spcAft>
                <a:spcPts val="0"/>
              </a:spcAft>
              <a:buSzPts val="1800"/>
              <a:buChar char="●"/>
            </a:pPr>
            <a:r>
              <a:rPr lang="en" sz="1800"/>
              <a:t>Si bien esto es una gran ventaja, tampoco hay que abusar de ella porque nuestra base deja de ser eficiente al momento de realizar búsquedas.</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41"/>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Un escenario NoSQL</a:t>
            </a:r>
            <a:endParaRPr/>
          </a:p>
        </p:txBody>
      </p:sp>
      <p:sp>
        <p:nvSpPr>
          <p:cNvPr id="183" name="Google Shape;183;p41"/>
          <p:cNvSpPr txBox="1"/>
          <p:nvPr/>
        </p:nvSpPr>
        <p:spPr>
          <a:xfrm>
            <a:off x="518650" y="1025725"/>
            <a:ext cx="8448000" cy="3559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None/>
            </a:pPr>
            <a:r>
              <a:rPr lang="en" sz="1800"/>
              <a:t>Resuelven necesidades habituales, tanto aplicaciones web, apps móviles o en el Internet de las Cosas. Pero no se puede decir que se adapten a todo tipo de proyectos. </a:t>
            </a:r>
            <a:endParaRPr sz="1800"/>
          </a:p>
          <a:p>
            <a:pPr marL="0" lvl="0" indent="0" algn="l" rtl="0">
              <a:lnSpc>
                <a:spcPct val="115000"/>
              </a:lnSpc>
              <a:spcBef>
                <a:spcPts val="1000"/>
              </a:spcBef>
              <a:spcAft>
                <a:spcPts val="0"/>
              </a:spcAft>
              <a:buNone/>
            </a:pPr>
            <a:r>
              <a:rPr lang="en" sz="1800"/>
              <a:t>En general, podemos encontrar de utilidad una base de datos NoSQL cuando nuestras necesidades son las siguientes, conocidas como las “3V”.</a:t>
            </a:r>
            <a:endParaRPr sz="1800"/>
          </a:p>
          <a:p>
            <a:pPr marL="457200" lvl="0" indent="-342900" algn="l" rtl="0">
              <a:lnSpc>
                <a:spcPct val="115000"/>
              </a:lnSpc>
              <a:spcBef>
                <a:spcPts val="1000"/>
              </a:spcBef>
              <a:spcAft>
                <a:spcPts val="0"/>
              </a:spcAft>
              <a:buSzPts val="1800"/>
              <a:buChar char="●"/>
            </a:pPr>
            <a:r>
              <a:rPr lang="en" sz="1800"/>
              <a:t>Velocidad</a:t>
            </a:r>
            <a:endParaRPr sz="1800"/>
          </a:p>
          <a:p>
            <a:pPr marL="457200" lvl="0" indent="-342900" algn="l" rtl="0">
              <a:lnSpc>
                <a:spcPct val="115000"/>
              </a:lnSpc>
              <a:spcBef>
                <a:spcPts val="0"/>
              </a:spcBef>
              <a:spcAft>
                <a:spcPts val="0"/>
              </a:spcAft>
              <a:buSzPts val="1800"/>
              <a:buChar char="●"/>
            </a:pPr>
            <a:r>
              <a:rPr lang="en" sz="1800"/>
              <a:t>Volumen</a:t>
            </a:r>
            <a:endParaRPr sz="1800"/>
          </a:p>
          <a:p>
            <a:pPr marL="457200" lvl="0" indent="-342900" algn="l" rtl="0">
              <a:lnSpc>
                <a:spcPct val="115000"/>
              </a:lnSpc>
              <a:spcBef>
                <a:spcPts val="0"/>
              </a:spcBef>
              <a:spcAft>
                <a:spcPts val="0"/>
              </a:spcAft>
              <a:buSzPts val="1800"/>
              <a:buChar char="●"/>
            </a:pPr>
            <a:r>
              <a:rPr lang="en" sz="1800"/>
              <a:t>Variabilidad</a:t>
            </a:r>
            <a:endParaRPr sz="18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42"/>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Ejemplos de uso de MongoDB</a:t>
            </a:r>
            <a:endParaRPr/>
          </a:p>
        </p:txBody>
      </p:sp>
      <p:pic>
        <p:nvPicPr>
          <p:cNvPr id="189" name="Google Shape;189;p42"/>
          <p:cNvPicPr preferRelativeResize="0"/>
          <p:nvPr/>
        </p:nvPicPr>
        <p:blipFill>
          <a:blip r:embed="rId3">
            <a:alphaModFix/>
          </a:blip>
          <a:stretch>
            <a:fillRect/>
          </a:stretch>
        </p:blipFill>
        <p:spPr>
          <a:xfrm>
            <a:off x="1301125" y="930100"/>
            <a:ext cx="6541750" cy="393512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9"/>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NoSQL</a:t>
            </a:r>
            <a:endParaRPr/>
          </a:p>
        </p:txBody>
      </p:sp>
      <p:sp>
        <p:nvSpPr>
          <p:cNvPr id="109" name="Google Shape;109;p29"/>
          <p:cNvSpPr txBox="1"/>
          <p:nvPr/>
        </p:nvSpPr>
        <p:spPr>
          <a:xfrm>
            <a:off x="388475" y="1156150"/>
            <a:ext cx="8254500" cy="4139564"/>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 sz="1500" dirty="0"/>
              <a:t>Las Bases de Datos NoSQL (“No sólo SQL”) </a:t>
            </a:r>
            <a:r>
              <a:rPr lang="es-MX" sz="1500" dirty="0"/>
              <a:t>es una amplia clase de sistemas de gestión de bases de datos que difieren del modelo clásico de SGBDR (Sistema de Gestión de Bases de Datos Relacionales) en aspectos importantes, siendo el más destacado que no usan SQL como lenguaje principal de consultas. </a:t>
            </a:r>
          </a:p>
          <a:p>
            <a:pPr marL="0" lvl="0" indent="0" algn="just" rtl="0">
              <a:spcBef>
                <a:spcPts val="0"/>
              </a:spcBef>
              <a:spcAft>
                <a:spcPts val="0"/>
              </a:spcAft>
              <a:buNone/>
            </a:pPr>
            <a:endParaRPr sz="1500" dirty="0"/>
          </a:p>
          <a:p>
            <a:pPr marL="457200" lvl="0" indent="-323850" algn="just" rtl="0">
              <a:spcBef>
                <a:spcPts val="0"/>
              </a:spcBef>
              <a:spcAft>
                <a:spcPts val="0"/>
              </a:spcAft>
              <a:buSzPts val="1500"/>
              <a:buChar char="●"/>
            </a:pPr>
            <a:r>
              <a:rPr lang="es-MX" sz="1500" dirty="0"/>
              <a:t>Los datos almacenados no requieren estructuras fijas como tablas, normalmente no soportan operaciones JOIN, ni garantizan completamente ACID (atomicidad, consistencia, aislamiento y durabilidad).</a:t>
            </a:r>
          </a:p>
          <a:p>
            <a:pPr marL="133350" lvl="0" algn="just" rtl="0">
              <a:spcBef>
                <a:spcPts val="0"/>
              </a:spcBef>
              <a:spcAft>
                <a:spcPts val="0"/>
              </a:spcAft>
              <a:buSzPts val="1500"/>
            </a:pPr>
            <a:endParaRPr sz="1500" dirty="0"/>
          </a:p>
          <a:p>
            <a:pPr marL="457200" lvl="0" indent="-323850" algn="just" rtl="0">
              <a:spcBef>
                <a:spcPts val="0"/>
              </a:spcBef>
              <a:spcAft>
                <a:spcPts val="0"/>
              </a:spcAft>
              <a:buSzPts val="1500"/>
              <a:buChar char="●"/>
            </a:pPr>
            <a:r>
              <a:rPr lang="en" sz="1500" dirty="0"/>
              <a:t>Generalmente, su arquitectura es distribuida almacenando la información en más de una máquina del sistema. Por lo tanto, los sistemas que las soportan tienen una </a:t>
            </a:r>
            <a:r>
              <a:rPr lang="en" sz="1500" b="1" dirty="0"/>
              <a:t>mayor escalabilidad horizontal </a:t>
            </a:r>
            <a:r>
              <a:rPr lang="en" sz="1500" dirty="0"/>
              <a:t>(a mayor número de nodos mayor rendimiento) y también mayor tolerancia ante fallos en los distintos nodos.</a:t>
            </a:r>
          </a:p>
          <a:p>
            <a:pPr marL="133350" lvl="0" algn="just" rtl="0">
              <a:spcBef>
                <a:spcPts val="0"/>
              </a:spcBef>
              <a:spcAft>
                <a:spcPts val="0"/>
              </a:spcAft>
              <a:buSzPts val="1500"/>
            </a:pPr>
            <a:endParaRPr lang="en" sz="1500" dirty="0"/>
          </a:p>
          <a:p>
            <a:pPr marL="457200" lvl="0" indent="-323850" algn="just" rtl="0">
              <a:spcBef>
                <a:spcPts val="0"/>
              </a:spcBef>
              <a:spcAft>
                <a:spcPts val="0"/>
              </a:spcAft>
              <a:buSzPts val="1500"/>
              <a:buChar char="●"/>
            </a:pPr>
            <a:r>
              <a:rPr lang="es-MX" sz="1500" dirty="0"/>
              <a:t>Los sistemas NoSQL se denominan a veces "no solo SQL" para subrayar el hecho de que también pueden soportar lenguajes de consulta de tipo SQL.</a:t>
            </a:r>
            <a:endParaRPr sz="1500" dirty="0"/>
          </a:p>
          <a:p>
            <a:pPr marL="0" lvl="0" indent="0" algn="l" rtl="0">
              <a:spcBef>
                <a:spcPts val="0"/>
              </a:spcBef>
              <a:spcAft>
                <a:spcPts val="0"/>
              </a:spcAft>
              <a:buNone/>
            </a:pPr>
            <a:endParaRPr sz="1700" i="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E05822-7E0C-4A1F-844B-0238D02847AD}"/>
              </a:ext>
            </a:extLst>
          </p:cNvPr>
          <p:cNvSpPr>
            <a:spLocks noGrp="1"/>
          </p:cNvSpPr>
          <p:nvPr>
            <p:ph type="title"/>
          </p:nvPr>
        </p:nvSpPr>
        <p:spPr/>
        <p:txBody>
          <a:bodyPr/>
          <a:lstStyle/>
          <a:p>
            <a:r>
              <a:rPr lang="es-MX" dirty="0"/>
              <a:t>Mongo DB ATLAS</a:t>
            </a:r>
          </a:p>
        </p:txBody>
      </p:sp>
      <p:pic>
        <p:nvPicPr>
          <p:cNvPr id="4" name="Imagen 3">
            <a:extLst>
              <a:ext uri="{FF2B5EF4-FFF2-40B4-BE49-F238E27FC236}">
                <a16:creationId xmlns:a16="http://schemas.microsoft.com/office/drawing/2014/main" id="{5AD34395-21C5-4EFE-A00A-2FB124AF5D78}"/>
              </a:ext>
            </a:extLst>
          </p:cNvPr>
          <p:cNvPicPr>
            <a:picLocks noChangeAspect="1"/>
          </p:cNvPicPr>
          <p:nvPr/>
        </p:nvPicPr>
        <p:blipFill>
          <a:blip r:embed="rId2"/>
          <a:stretch>
            <a:fillRect/>
          </a:stretch>
        </p:blipFill>
        <p:spPr>
          <a:xfrm>
            <a:off x="4511686" y="503921"/>
            <a:ext cx="4121964" cy="4135658"/>
          </a:xfrm>
          <a:prstGeom prst="rect">
            <a:avLst/>
          </a:prstGeom>
        </p:spPr>
      </p:pic>
      <p:sp>
        <p:nvSpPr>
          <p:cNvPr id="5" name="CuadroTexto 4">
            <a:extLst>
              <a:ext uri="{FF2B5EF4-FFF2-40B4-BE49-F238E27FC236}">
                <a16:creationId xmlns:a16="http://schemas.microsoft.com/office/drawing/2014/main" id="{FA533D4D-2911-4E8D-8573-1AA72095A8F9}"/>
              </a:ext>
            </a:extLst>
          </p:cNvPr>
          <p:cNvSpPr txBox="1"/>
          <p:nvPr/>
        </p:nvSpPr>
        <p:spPr>
          <a:xfrm>
            <a:off x="451742" y="1612059"/>
            <a:ext cx="3919903" cy="3323987"/>
          </a:xfrm>
          <a:prstGeom prst="rect">
            <a:avLst/>
          </a:prstGeom>
          <a:noFill/>
        </p:spPr>
        <p:txBody>
          <a:bodyPr wrap="square" rtlCol="0">
            <a:spAutoFit/>
          </a:bodyPr>
          <a:lstStyle/>
          <a:p>
            <a:pPr marL="285750" indent="-285750">
              <a:buFont typeface="Arial" panose="020B0604020202020204" pitchFamily="34" charset="0"/>
              <a:buChar char="•"/>
            </a:pPr>
            <a:r>
              <a:rPr lang="es-MX" dirty="0"/>
              <a:t>La plataforma de datos para desarrolladores de en la nube.</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Un conjunto integrado de servicios de datos y bases de datos en la nube para acelerar y simplificar la forma en que construye con datos.</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El servicio de base de datos en la nube más avanzado del mercado, con distribución de datos y movilidad inigualables en AWS, Azure y Google Cloud, automatización integrada para la optimización de recursos y cargas de trabajo</a:t>
            </a:r>
          </a:p>
        </p:txBody>
      </p:sp>
    </p:spTree>
    <p:extLst>
      <p:ext uri="{BB962C8B-B14F-4D97-AF65-F5344CB8AC3E}">
        <p14:creationId xmlns:p14="http://schemas.microsoft.com/office/powerpoint/2010/main" val="2621063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855F7A-A544-48E5-B6A9-B1233943E6C4}"/>
              </a:ext>
            </a:extLst>
          </p:cNvPr>
          <p:cNvSpPr>
            <a:spLocks noGrp="1"/>
          </p:cNvSpPr>
          <p:nvPr>
            <p:ph type="title"/>
          </p:nvPr>
        </p:nvSpPr>
        <p:spPr/>
        <p:txBody>
          <a:bodyPr/>
          <a:lstStyle/>
          <a:p>
            <a:r>
              <a:rPr lang="es-MX" dirty="0"/>
              <a:t>MongoDB ATLAS</a:t>
            </a:r>
          </a:p>
        </p:txBody>
      </p:sp>
      <p:sp>
        <p:nvSpPr>
          <p:cNvPr id="3" name="CuadroTexto 2">
            <a:extLst>
              <a:ext uri="{FF2B5EF4-FFF2-40B4-BE49-F238E27FC236}">
                <a16:creationId xmlns:a16="http://schemas.microsoft.com/office/drawing/2014/main" id="{262D6FC8-C1E7-4162-A194-3B6C6F4D7A1C}"/>
              </a:ext>
            </a:extLst>
          </p:cNvPr>
          <p:cNvSpPr txBox="1"/>
          <p:nvPr/>
        </p:nvSpPr>
        <p:spPr>
          <a:xfrm>
            <a:off x="367094" y="1495077"/>
            <a:ext cx="4204905" cy="1815882"/>
          </a:xfrm>
          <a:prstGeom prst="rect">
            <a:avLst/>
          </a:prstGeom>
          <a:noFill/>
        </p:spPr>
        <p:txBody>
          <a:bodyPr wrap="square" rtlCol="0">
            <a:spAutoFit/>
          </a:bodyPr>
          <a:lstStyle/>
          <a:p>
            <a:pPr marL="285750" indent="-285750">
              <a:buFont typeface="Arial" panose="020B0604020202020204" pitchFamily="34" charset="0"/>
              <a:buChar char="•"/>
            </a:pPr>
            <a:r>
              <a:rPr lang="es-MX" dirty="0"/>
              <a:t>Corre en cualquier parte del mundo con Atlas. Implemente una base de datos en más de 90 regiones en AWS, Azure y Google Cloud, y expándase para ser global, multirregional o </a:t>
            </a:r>
            <a:r>
              <a:rPr lang="es-MX" dirty="0" err="1"/>
              <a:t>multinube</a:t>
            </a:r>
            <a:r>
              <a:rPr lang="es-MX" dirty="0"/>
              <a:t> cuando lo necesite. </a:t>
            </a:r>
          </a:p>
          <a:p>
            <a:pPr marL="285750" indent="-285750">
              <a:buFont typeface="Arial" panose="020B0604020202020204" pitchFamily="34" charset="0"/>
              <a:buChar char="•"/>
            </a:pPr>
            <a:endParaRPr lang="es-MX" dirty="0"/>
          </a:p>
          <a:p>
            <a:pPr marL="285750" indent="-285750">
              <a:buFont typeface="Arial" panose="020B0604020202020204" pitchFamily="34" charset="0"/>
              <a:buChar char="•"/>
            </a:pPr>
            <a:r>
              <a:rPr lang="es-MX" dirty="0"/>
              <a:t>Ancle datos a regiones para un cumplimiento estricto y una latencia </a:t>
            </a:r>
            <a:r>
              <a:rPr lang="es-MX" dirty="0" err="1"/>
              <a:t>ultrabaja</a:t>
            </a:r>
            <a:r>
              <a:rPr lang="es-MX" dirty="0"/>
              <a:t>.</a:t>
            </a:r>
          </a:p>
        </p:txBody>
      </p:sp>
      <p:pic>
        <p:nvPicPr>
          <p:cNvPr id="5" name="Imagen 4">
            <a:extLst>
              <a:ext uri="{FF2B5EF4-FFF2-40B4-BE49-F238E27FC236}">
                <a16:creationId xmlns:a16="http://schemas.microsoft.com/office/drawing/2014/main" id="{CD1B5BDB-AD2D-4379-B061-665F3B7231C3}"/>
              </a:ext>
            </a:extLst>
          </p:cNvPr>
          <p:cNvPicPr>
            <a:picLocks noChangeAspect="1"/>
          </p:cNvPicPr>
          <p:nvPr/>
        </p:nvPicPr>
        <p:blipFill>
          <a:blip r:embed="rId2"/>
          <a:stretch>
            <a:fillRect/>
          </a:stretch>
        </p:blipFill>
        <p:spPr>
          <a:xfrm>
            <a:off x="4934750" y="681717"/>
            <a:ext cx="4102460" cy="3656350"/>
          </a:xfrm>
          <a:prstGeom prst="rect">
            <a:avLst/>
          </a:prstGeom>
        </p:spPr>
      </p:pic>
    </p:spTree>
    <p:extLst>
      <p:ext uri="{BB962C8B-B14F-4D97-AF65-F5344CB8AC3E}">
        <p14:creationId xmlns:p14="http://schemas.microsoft.com/office/powerpoint/2010/main" val="676055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B9A0F3-4939-48F4-B767-2599D29669CD}"/>
              </a:ext>
            </a:extLst>
          </p:cNvPr>
          <p:cNvSpPr>
            <a:spLocks noGrp="1"/>
          </p:cNvSpPr>
          <p:nvPr>
            <p:ph type="title"/>
          </p:nvPr>
        </p:nvSpPr>
        <p:spPr/>
        <p:txBody>
          <a:bodyPr/>
          <a:lstStyle/>
          <a:p>
            <a:r>
              <a:rPr lang="es-MX" dirty="0"/>
              <a:t>NoSQL</a:t>
            </a:r>
          </a:p>
        </p:txBody>
      </p:sp>
      <p:sp>
        <p:nvSpPr>
          <p:cNvPr id="3" name="Google Shape;109;p29">
            <a:extLst>
              <a:ext uri="{FF2B5EF4-FFF2-40B4-BE49-F238E27FC236}">
                <a16:creationId xmlns:a16="http://schemas.microsoft.com/office/drawing/2014/main" id="{2D7B21E2-95D0-4FF2-BAD6-DB716B2D095D}"/>
              </a:ext>
            </a:extLst>
          </p:cNvPr>
          <p:cNvSpPr txBox="1"/>
          <p:nvPr/>
        </p:nvSpPr>
        <p:spPr>
          <a:xfrm>
            <a:off x="388475" y="1156150"/>
            <a:ext cx="8254500" cy="3447067"/>
          </a:xfrm>
          <a:prstGeom prst="rect">
            <a:avLst/>
          </a:prstGeom>
          <a:noFill/>
          <a:ln>
            <a:noFill/>
          </a:ln>
        </p:spPr>
        <p:txBody>
          <a:bodyPr spcFirstLastPara="1" wrap="square" lIns="91425" tIns="91425" rIns="91425" bIns="91425" anchor="t" anchorCtr="0">
            <a:spAutoFit/>
          </a:bodyPr>
          <a:lstStyle/>
          <a:p>
            <a:pPr marL="457200" lvl="0" indent="-323850" algn="just" rtl="0">
              <a:spcBef>
                <a:spcPts val="0"/>
              </a:spcBef>
              <a:spcAft>
                <a:spcPts val="0"/>
              </a:spcAft>
              <a:buSzPts val="1500"/>
              <a:buChar char="●"/>
            </a:pPr>
            <a:r>
              <a:rPr lang="es-MX" sz="1500" dirty="0"/>
              <a:t>Las bases de datos NoSQL se clasifican según su forma de almacenar los datos, y comprenden categorías como clave-valor, las implementaciones de </a:t>
            </a:r>
            <a:r>
              <a:rPr lang="es-MX" sz="1500" dirty="0" err="1"/>
              <a:t>BigTable</a:t>
            </a:r>
            <a:r>
              <a:rPr lang="es-MX" sz="1500" dirty="0"/>
              <a:t>, bases de datos documentales, y bases de datos orientadas a grafos.</a:t>
            </a:r>
          </a:p>
          <a:p>
            <a:pPr marL="133350" lvl="0" algn="just" rtl="0">
              <a:spcBef>
                <a:spcPts val="0"/>
              </a:spcBef>
              <a:spcAft>
                <a:spcPts val="0"/>
              </a:spcAft>
              <a:buSzPts val="1500"/>
            </a:pPr>
            <a:endParaRPr sz="1500" dirty="0"/>
          </a:p>
          <a:p>
            <a:pPr marL="457200" lvl="0" indent="-323850" algn="just" rtl="0">
              <a:spcBef>
                <a:spcPts val="0"/>
              </a:spcBef>
              <a:spcAft>
                <a:spcPts val="0"/>
              </a:spcAft>
              <a:buSzPts val="1500"/>
              <a:buChar char="●"/>
            </a:pPr>
            <a:r>
              <a:rPr lang="es-MX" sz="1500" dirty="0"/>
              <a:t>Están altamente optimizadas para las operaciones recuperar y agregar, y normalmente no ofrecen mucho más que la funcionalidad de almacenar los registros (p.ej. almacenamiento clave-valor). La pérdida de flexibilidad en tiempo de ejecución, comparado con los sistemas SQL clásicos, se ve compensada por ganancias significativas en escalabilidad y rendimiento cuando se trata con ciertos modelos de datos.</a:t>
            </a:r>
          </a:p>
          <a:p>
            <a:pPr marL="133350" lvl="0" algn="l" rtl="0">
              <a:spcBef>
                <a:spcPts val="0"/>
              </a:spcBef>
              <a:spcAft>
                <a:spcPts val="0"/>
              </a:spcAft>
              <a:buSzPts val="1500"/>
            </a:pPr>
            <a:endParaRPr lang="en" sz="1500" dirty="0"/>
          </a:p>
          <a:p>
            <a:pPr marL="457200" lvl="0" indent="-323850" algn="l" rtl="0">
              <a:spcBef>
                <a:spcPts val="0"/>
              </a:spcBef>
              <a:spcAft>
                <a:spcPts val="0"/>
              </a:spcAft>
              <a:buSzPts val="1500"/>
              <a:buChar char="●"/>
            </a:pPr>
            <a:r>
              <a:rPr lang="es-MX" sz="1500" dirty="0"/>
              <a:t>Los sistemas de bases de datos NoSQL crecieron con las principales redes sociales, como Google, Amazon, Twitter y Facebook. Estas tenían que enfrentarse a desafíos con el tratamiento de datos que las tradicionales SGBDR no solucionaban.</a:t>
            </a:r>
            <a:endParaRPr lang="es-MX" sz="1700" i="1" dirty="0"/>
          </a:p>
        </p:txBody>
      </p:sp>
    </p:spTree>
    <p:extLst>
      <p:ext uri="{BB962C8B-B14F-4D97-AF65-F5344CB8AC3E}">
        <p14:creationId xmlns:p14="http://schemas.microsoft.com/office/powerpoint/2010/main" val="84993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57175B7-A9F6-4F9C-93FA-5FC4C9F5C544}"/>
              </a:ext>
            </a:extLst>
          </p:cNvPr>
          <p:cNvSpPr>
            <a:spLocks noGrp="1"/>
          </p:cNvSpPr>
          <p:nvPr>
            <p:ph type="title"/>
          </p:nvPr>
        </p:nvSpPr>
        <p:spPr/>
        <p:txBody>
          <a:bodyPr/>
          <a:lstStyle/>
          <a:p>
            <a:r>
              <a:rPr lang="es-MX" dirty="0"/>
              <a:t>Ventajas</a:t>
            </a:r>
          </a:p>
        </p:txBody>
      </p:sp>
      <p:sp>
        <p:nvSpPr>
          <p:cNvPr id="3" name="CuadroTexto 2">
            <a:extLst>
              <a:ext uri="{FF2B5EF4-FFF2-40B4-BE49-F238E27FC236}">
                <a16:creationId xmlns:a16="http://schemas.microsoft.com/office/drawing/2014/main" id="{369EDD85-76EC-46FD-8240-207457AC174B}"/>
              </a:ext>
            </a:extLst>
          </p:cNvPr>
          <p:cNvSpPr txBox="1"/>
          <p:nvPr/>
        </p:nvSpPr>
        <p:spPr>
          <a:xfrm>
            <a:off x="796851" y="1259132"/>
            <a:ext cx="7846565" cy="3046988"/>
          </a:xfrm>
          <a:prstGeom prst="rect">
            <a:avLst/>
          </a:prstGeom>
          <a:noFill/>
        </p:spPr>
        <p:txBody>
          <a:bodyPr wrap="square" rtlCol="0">
            <a:spAutoFit/>
          </a:bodyPr>
          <a:lstStyle/>
          <a:p>
            <a:pPr marL="285750" indent="-285750">
              <a:buFont typeface="Arial" panose="020B0604020202020204" pitchFamily="34" charset="0"/>
              <a:buChar char="•"/>
            </a:pPr>
            <a:r>
              <a:rPr lang="es-MX" sz="2400" dirty="0"/>
              <a:t>Estos sistemas responden a las necesidades de escalabilidad horizontal que tienen cada vez más empresas.​</a:t>
            </a:r>
          </a:p>
          <a:p>
            <a:pPr marL="285750" indent="-285750">
              <a:buFont typeface="Arial" panose="020B0604020202020204" pitchFamily="34" charset="0"/>
              <a:buChar char="•"/>
            </a:pPr>
            <a:r>
              <a:rPr lang="es-MX" sz="2400" dirty="0"/>
              <a:t>Pueden manejar enormes cantidades de datos.</a:t>
            </a:r>
          </a:p>
          <a:p>
            <a:pPr marL="285750" indent="-285750">
              <a:buFont typeface="Arial" panose="020B0604020202020204" pitchFamily="34" charset="0"/>
              <a:buChar char="•"/>
            </a:pPr>
            <a:r>
              <a:rPr lang="es-MX" sz="2400" dirty="0"/>
              <a:t>No generan cuellos de botella.</a:t>
            </a:r>
          </a:p>
          <a:p>
            <a:pPr marL="285750" indent="-285750">
              <a:buFont typeface="Arial" panose="020B0604020202020204" pitchFamily="34" charset="0"/>
              <a:buChar char="•"/>
            </a:pPr>
            <a:r>
              <a:rPr lang="es-MX" sz="2400" dirty="0"/>
              <a:t>Escalamiento sencillo.</a:t>
            </a:r>
          </a:p>
          <a:p>
            <a:pPr marL="285750" indent="-285750">
              <a:buFont typeface="Arial" panose="020B0604020202020204" pitchFamily="34" charset="0"/>
              <a:buChar char="•"/>
            </a:pPr>
            <a:r>
              <a:rPr lang="es-MX" sz="2400" dirty="0"/>
              <a:t>Diferentes </a:t>
            </a:r>
            <a:r>
              <a:rPr lang="es-MX" sz="2400" dirty="0" err="1"/>
              <a:t>DBs</a:t>
            </a:r>
            <a:r>
              <a:rPr lang="es-MX" sz="2400" dirty="0"/>
              <a:t> NoSQL para diferentes proyectos.</a:t>
            </a:r>
          </a:p>
          <a:p>
            <a:pPr marL="285750" indent="-285750">
              <a:buFont typeface="Arial" panose="020B0604020202020204" pitchFamily="34" charset="0"/>
              <a:buChar char="•"/>
            </a:pPr>
            <a:r>
              <a:rPr lang="es-MX" sz="2400" dirty="0"/>
              <a:t>Se ejecutan en </a:t>
            </a:r>
            <a:r>
              <a:rPr lang="es-MX" sz="2400" dirty="0" err="1"/>
              <a:t>clusters</a:t>
            </a:r>
            <a:r>
              <a:rPr lang="es-MX" sz="2400" dirty="0"/>
              <a:t> de máquinas baratas.</a:t>
            </a:r>
          </a:p>
        </p:txBody>
      </p:sp>
    </p:spTree>
    <p:extLst>
      <p:ext uri="{BB962C8B-B14F-4D97-AF65-F5344CB8AC3E}">
        <p14:creationId xmlns:p14="http://schemas.microsoft.com/office/powerpoint/2010/main" val="1579148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4EA3A3-6D68-4A59-B8C6-15FB6FC9C6CB}"/>
              </a:ext>
            </a:extLst>
          </p:cNvPr>
          <p:cNvSpPr>
            <a:spLocks noGrp="1"/>
          </p:cNvSpPr>
          <p:nvPr>
            <p:ph type="title"/>
          </p:nvPr>
        </p:nvSpPr>
        <p:spPr/>
        <p:txBody>
          <a:bodyPr/>
          <a:lstStyle/>
          <a:p>
            <a:r>
              <a:rPr lang="es-MX" dirty="0"/>
              <a:t>Desventajas</a:t>
            </a:r>
          </a:p>
        </p:txBody>
      </p:sp>
      <p:sp>
        <p:nvSpPr>
          <p:cNvPr id="3" name="CuadroTexto 2">
            <a:extLst>
              <a:ext uri="{FF2B5EF4-FFF2-40B4-BE49-F238E27FC236}">
                <a16:creationId xmlns:a16="http://schemas.microsoft.com/office/drawing/2014/main" id="{CA528411-94CC-42DA-A1E8-4AD15EA6D00E}"/>
              </a:ext>
            </a:extLst>
          </p:cNvPr>
          <p:cNvSpPr txBox="1"/>
          <p:nvPr/>
        </p:nvSpPr>
        <p:spPr>
          <a:xfrm>
            <a:off x="311700" y="1002610"/>
            <a:ext cx="8351739" cy="4031873"/>
          </a:xfrm>
          <a:prstGeom prst="rect">
            <a:avLst/>
          </a:prstGeom>
          <a:noFill/>
        </p:spPr>
        <p:txBody>
          <a:bodyPr wrap="square" rtlCol="0">
            <a:spAutoFit/>
          </a:bodyPr>
          <a:lstStyle/>
          <a:p>
            <a:pPr marL="285750" indent="-285750">
              <a:buFont typeface="Arial" panose="020B0604020202020204" pitchFamily="34" charset="0"/>
              <a:buChar char="•"/>
            </a:pPr>
            <a:r>
              <a:rPr lang="es-MX" sz="1600" dirty="0"/>
              <a:t>Las bases de datos NoSQL al ser de código abierto poseen un soporte diferente al soporte que ofrecen las compañías comerciales a sus productos. </a:t>
            </a:r>
          </a:p>
          <a:p>
            <a:pPr marL="285750" indent="-285750">
              <a:buFont typeface="Arial" panose="020B0604020202020204" pitchFamily="34" charset="0"/>
              <a:buChar char="•"/>
            </a:pPr>
            <a:r>
              <a:rPr lang="es-MX" sz="1600" dirty="0"/>
              <a:t>Algunos productos pueden no estar lo suficientemente maduros para algunas empresas.</a:t>
            </a:r>
          </a:p>
          <a:p>
            <a:pPr marL="285750" indent="-285750">
              <a:buFont typeface="Arial" panose="020B0604020202020204" pitchFamily="34" charset="0"/>
              <a:buChar char="•"/>
            </a:pPr>
            <a:r>
              <a:rPr lang="es-MX" sz="1600" dirty="0"/>
              <a:t>Limitaciones de Inteligencia de Negocios.- Hay una o dos cuestiones acerca de las capacidades de BI de las bases de datos NoSQL. ¿Pueden estas bases de datos proporcionar la clase de minería de datos rigurosos que las empresas se utilizan con las </a:t>
            </a:r>
            <a:r>
              <a:rPr lang="es-MX" sz="1600" dirty="0" err="1"/>
              <a:t>SGBDRes</a:t>
            </a:r>
            <a:r>
              <a:rPr lang="es-MX" sz="1600" dirty="0"/>
              <a:t>? ¿Cuántos conocimientos de programación se necesitan para hacer la consulta ad hoc y análisis?. </a:t>
            </a:r>
          </a:p>
          <a:p>
            <a:pPr marL="285750" indent="-285750">
              <a:buFont typeface="Arial" panose="020B0604020202020204" pitchFamily="34" charset="0"/>
              <a:buChar char="•"/>
            </a:pPr>
            <a:r>
              <a:rPr lang="es-MX" sz="1600" dirty="0"/>
              <a:t>La falta de experiencia.- La novedad de NoSQL significa que no hay una gran cantidad de desarrolladores y administradores que conocen la tecnología.</a:t>
            </a:r>
          </a:p>
          <a:p>
            <a:pPr marL="285750" indent="-285750">
              <a:buFont typeface="Arial" panose="020B0604020202020204" pitchFamily="34" charset="0"/>
              <a:buChar char="•"/>
            </a:pPr>
            <a:r>
              <a:rPr lang="es-MX" sz="1600" dirty="0"/>
              <a:t>Problemas de compatibilidad.- A diferencia de las bases de datos relacionales, que comparten ciertos estándares, las bases de datos NoSQL tienen pocas normas en común. Cada base de datos NoSQL tiene su propia API, las interfaces de consultas son únicas y tienen peculiaridades. Esta falta de normas significa que es imposible cambiar simplemente de un proveedor a otro.</a:t>
            </a:r>
          </a:p>
        </p:txBody>
      </p:sp>
    </p:spTree>
    <p:extLst>
      <p:ext uri="{BB962C8B-B14F-4D97-AF65-F5344CB8AC3E}">
        <p14:creationId xmlns:p14="http://schemas.microsoft.com/office/powerpoint/2010/main" val="1784386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Montserrat"/>
                <a:ea typeface="Montserrat"/>
                <a:cs typeface="Montserrat"/>
                <a:sym typeface="Montserrat"/>
              </a:rPr>
              <a:t>Tipos de </a:t>
            </a:r>
            <a:r>
              <a:rPr lang="en"/>
              <a:t>B</a:t>
            </a:r>
            <a:r>
              <a:rPr lang="en" b="1">
                <a:latin typeface="Montserrat"/>
                <a:ea typeface="Montserrat"/>
                <a:cs typeface="Montserrat"/>
                <a:sym typeface="Montserrat"/>
              </a:rPr>
              <a:t>ase de </a:t>
            </a:r>
            <a:r>
              <a:rPr lang="en"/>
              <a:t>D</a:t>
            </a:r>
            <a:r>
              <a:rPr lang="en" b="1">
                <a:latin typeface="Montserrat"/>
                <a:ea typeface="Montserrat"/>
                <a:cs typeface="Montserrat"/>
                <a:sym typeface="Montserrat"/>
              </a:rPr>
              <a:t>atos NoSQL</a:t>
            </a:r>
            <a:endParaRPr b="1">
              <a:latin typeface="Montserrat"/>
              <a:ea typeface="Montserrat"/>
              <a:cs typeface="Montserrat"/>
              <a:sym typeface="Montserrat"/>
            </a:endParaRPr>
          </a:p>
        </p:txBody>
      </p:sp>
      <p:pic>
        <p:nvPicPr>
          <p:cNvPr id="115" name="Google Shape;115;p30"/>
          <p:cNvPicPr preferRelativeResize="0"/>
          <p:nvPr/>
        </p:nvPicPr>
        <p:blipFill>
          <a:blip r:embed="rId3">
            <a:alphaModFix/>
          </a:blip>
          <a:stretch>
            <a:fillRect/>
          </a:stretch>
        </p:blipFill>
        <p:spPr>
          <a:xfrm>
            <a:off x="1911525" y="945067"/>
            <a:ext cx="5320938" cy="415698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pic>
        <p:nvPicPr>
          <p:cNvPr id="120" name="Google Shape;120;p31"/>
          <p:cNvPicPr preferRelativeResize="0"/>
          <p:nvPr/>
        </p:nvPicPr>
        <p:blipFill>
          <a:blip r:embed="rId3">
            <a:alphaModFix/>
          </a:blip>
          <a:stretch>
            <a:fillRect/>
          </a:stretch>
        </p:blipFill>
        <p:spPr>
          <a:xfrm>
            <a:off x="1470423" y="378849"/>
            <a:ext cx="6203149" cy="4385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2"/>
          <p:cNvSpPr txBox="1">
            <a:spLocks noGrp="1"/>
          </p:cNvSpPr>
          <p:nvPr>
            <p:ph type="title"/>
          </p:nvPr>
        </p:nvSpPr>
        <p:spPr>
          <a:xfrm>
            <a:off x="311700" y="10901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SQL vs NoSQL</a:t>
            </a:r>
            <a:endParaRPr/>
          </a:p>
        </p:txBody>
      </p:sp>
      <p:pic>
        <p:nvPicPr>
          <p:cNvPr id="126" name="Google Shape;126;p32"/>
          <p:cNvPicPr preferRelativeResize="0"/>
          <p:nvPr/>
        </p:nvPicPr>
        <p:blipFill>
          <a:blip r:embed="rId3">
            <a:alphaModFix/>
          </a:blip>
          <a:stretch>
            <a:fillRect/>
          </a:stretch>
        </p:blipFill>
        <p:spPr>
          <a:xfrm>
            <a:off x="953037" y="988375"/>
            <a:ext cx="7103574" cy="37142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33"/>
          <p:cNvSpPr txBox="1">
            <a:spLocks noGrp="1"/>
          </p:cNvSpPr>
          <p:nvPr>
            <p:ph type="ctrTitle"/>
          </p:nvPr>
        </p:nvSpPr>
        <p:spPr>
          <a:xfrm>
            <a:off x="819950" y="1394775"/>
            <a:ext cx="5286000" cy="1260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 a  </a:t>
            </a:r>
            <a:endParaRPr/>
          </a:p>
        </p:txBody>
      </p:sp>
      <p:pic>
        <p:nvPicPr>
          <p:cNvPr id="132" name="Google Shape;132;p33"/>
          <p:cNvPicPr preferRelativeResize="0"/>
          <p:nvPr/>
        </p:nvPicPr>
        <p:blipFill rotWithShape="1">
          <a:blip r:embed="rId3">
            <a:alphaModFix/>
          </a:blip>
          <a:srcRect l="14972" t="32092" r="13695" b="22289"/>
          <a:stretch/>
        </p:blipFill>
        <p:spPr>
          <a:xfrm>
            <a:off x="4402450" y="1848950"/>
            <a:ext cx="2609049" cy="876350"/>
          </a:xfrm>
          <a:prstGeom prst="rect">
            <a:avLst/>
          </a:prstGeom>
          <a:noFill/>
          <a:ln>
            <a:noFill/>
          </a:ln>
        </p:spPr>
      </p:pic>
    </p:spTree>
  </p:cSld>
  <p:clrMapOvr>
    <a:masterClrMapping/>
  </p:clrMapOvr>
</p:sld>
</file>

<file path=ppt/theme/theme1.xml><?xml version="1.0" encoding="utf-8"?>
<a:theme xmlns:a="http://schemas.openxmlformats.org/drawingml/2006/main" name="Dev F">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1018</Words>
  <Application>Microsoft Office PowerPoint</Application>
  <PresentationFormat>Presentación en pantalla (16:9)</PresentationFormat>
  <Paragraphs>71</Paragraphs>
  <Slides>21</Slides>
  <Notes>16</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21</vt:i4>
      </vt:variant>
    </vt:vector>
  </HeadingPairs>
  <TitlesOfParts>
    <vt:vector size="25" baseType="lpstr">
      <vt:lpstr>Montserrat</vt:lpstr>
      <vt:lpstr>Nunito</vt:lpstr>
      <vt:lpstr>Arial</vt:lpstr>
      <vt:lpstr>Dev F</vt:lpstr>
      <vt:lpstr>Bases de Datos NoSQL</vt:lpstr>
      <vt:lpstr>NoSQL</vt:lpstr>
      <vt:lpstr>NoSQL</vt:lpstr>
      <vt:lpstr>Ventajas</vt:lpstr>
      <vt:lpstr>Desventajas</vt:lpstr>
      <vt:lpstr>Tipos de Base de Datos NoSQL</vt:lpstr>
      <vt:lpstr>Presentación de PowerPoint</vt:lpstr>
      <vt:lpstr>SQL vs NoSQL</vt:lpstr>
      <vt:lpstr>Intro a  </vt:lpstr>
      <vt:lpstr>MongoDB</vt:lpstr>
      <vt:lpstr>Presentación de PowerPoint</vt:lpstr>
      <vt:lpstr>Presentación de PowerPoint</vt:lpstr>
      <vt:lpstr>Presentación de PowerPoint</vt:lpstr>
      <vt:lpstr>Presentación de PowerPoint</vt:lpstr>
      <vt:lpstr>Presentación de PowerPoint</vt:lpstr>
      <vt:lpstr>Presentación de PowerPoint</vt:lpstr>
      <vt:lpstr>MongoDB es Schemaless</vt:lpstr>
      <vt:lpstr>Un escenario NoSQL</vt:lpstr>
      <vt:lpstr>Ejemplos de uso de MongoDB</vt:lpstr>
      <vt:lpstr>Mongo DB ATLAS</vt:lpstr>
      <vt:lpstr>MongoDB ATLAS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Bases de Datos NoSQL</dc:title>
  <cp:lastModifiedBy>Fabricio</cp:lastModifiedBy>
  <cp:revision>2</cp:revision>
  <dcterms:modified xsi:type="dcterms:W3CDTF">2023-02-03T00:56:36Z</dcterms:modified>
</cp:coreProperties>
</file>